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124"/>
  </p:notesMasterIdLst>
  <p:handoutMasterIdLst>
    <p:handoutMasterId r:id="rId125"/>
  </p:handoutMasterIdLst>
  <p:sldIdLst>
    <p:sldId id="256" r:id="rId2"/>
    <p:sldId id="257" r:id="rId3"/>
    <p:sldId id="258" r:id="rId4"/>
    <p:sldId id="260" r:id="rId5"/>
    <p:sldId id="415" r:id="rId6"/>
    <p:sldId id="261" r:id="rId7"/>
    <p:sldId id="262" r:id="rId8"/>
    <p:sldId id="263" r:id="rId9"/>
    <p:sldId id="489" r:id="rId10"/>
    <p:sldId id="265" r:id="rId11"/>
    <p:sldId id="424" r:id="rId12"/>
    <p:sldId id="425" r:id="rId13"/>
    <p:sldId id="267" r:id="rId14"/>
    <p:sldId id="411" r:id="rId15"/>
    <p:sldId id="499" r:id="rId16"/>
    <p:sldId id="269" r:id="rId17"/>
    <p:sldId id="271" r:id="rId18"/>
    <p:sldId id="430" r:id="rId19"/>
    <p:sldId id="431" r:id="rId20"/>
    <p:sldId id="432" r:id="rId21"/>
    <p:sldId id="433" r:id="rId22"/>
    <p:sldId id="434" r:id="rId23"/>
    <p:sldId id="435" r:id="rId24"/>
    <p:sldId id="436" r:id="rId25"/>
    <p:sldId id="437" r:id="rId26"/>
    <p:sldId id="438" r:id="rId27"/>
    <p:sldId id="439" r:id="rId28"/>
    <p:sldId id="498" r:id="rId29"/>
    <p:sldId id="283" r:id="rId30"/>
    <p:sldId id="443" r:id="rId31"/>
    <p:sldId id="287" r:id="rId32"/>
    <p:sldId id="289" r:id="rId33"/>
    <p:sldId id="440" r:id="rId34"/>
    <p:sldId id="290" r:id="rId35"/>
    <p:sldId id="291" r:id="rId36"/>
    <p:sldId id="292" r:id="rId37"/>
    <p:sldId id="442" r:id="rId38"/>
    <p:sldId id="293" r:id="rId39"/>
    <p:sldId id="294" r:id="rId40"/>
    <p:sldId id="295" r:id="rId41"/>
    <p:sldId id="296" r:id="rId42"/>
    <p:sldId id="298" r:id="rId43"/>
    <p:sldId id="299" r:id="rId44"/>
    <p:sldId id="300" r:id="rId45"/>
    <p:sldId id="441" r:id="rId46"/>
    <p:sldId id="304" r:id="rId47"/>
    <p:sldId id="303" r:id="rId48"/>
    <p:sldId id="305" r:id="rId49"/>
    <p:sldId id="307" r:id="rId50"/>
    <p:sldId id="309" r:id="rId51"/>
    <p:sldId id="308" r:id="rId52"/>
    <p:sldId id="491" r:id="rId53"/>
    <p:sldId id="490" r:id="rId54"/>
    <p:sldId id="445" r:id="rId55"/>
    <p:sldId id="446" r:id="rId56"/>
    <p:sldId id="450" r:id="rId57"/>
    <p:sldId id="447" r:id="rId58"/>
    <p:sldId id="465" r:id="rId59"/>
    <p:sldId id="448" r:id="rId60"/>
    <p:sldId id="313" r:id="rId61"/>
    <p:sldId id="312" r:id="rId62"/>
    <p:sldId id="314" r:id="rId63"/>
    <p:sldId id="466" r:id="rId64"/>
    <p:sldId id="467" r:id="rId65"/>
    <p:sldId id="468" r:id="rId66"/>
    <p:sldId id="316" r:id="rId67"/>
    <p:sldId id="317" r:id="rId68"/>
    <p:sldId id="464" r:id="rId69"/>
    <p:sldId id="451" r:id="rId70"/>
    <p:sldId id="459" r:id="rId71"/>
    <p:sldId id="460" r:id="rId72"/>
    <p:sldId id="461" r:id="rId73"/>
    <p:sldId id="470" r:id="rId74"/>
    <p:sldId id="471" r:id="rId75"/>
    <p:sldId id="462" r:id="rId76"/>
    <p:sldId id="463" r:id="rId77"/>
    <p:sldId id="357" r:id="rId78"/>
    <p:sldId id="359" r:id="rId79"/>
    <p:sldId id="473" r:id="rId80"/>
    <p:sldId id="365" r:id="rId81"/>
    <p:sldId id="366" r:id="rId82"/>
    <p:sldId id="367" r:id="rId83"/>
    <p:sldId id="369" r:id="rId84"/>
    <p:sldId id="496" r:id="rId85"/>
    <p:sldId id="486" r:id="rId86"/>
    <p:sldId id="497" r:id="rId87"/>
    <p:sldId id="477" r:id="rId88"/>
    <p:sldId id="478" r:id="rId89"/>
    <p:sldId id="484" r:id="rId90"/>
    <p:sldId id="485" r:id="rId91"/>
    <p:sldId id="479" r:id="rId92"/>
    <p:sldId id="480" r:id="rId93"/>
    <p:sldId id="475" r:id="rId94"/>
    <p:sldId id="487" r:id="rId95"/>
    <p:sldId id="374" r:id="rId96"/>
    <p:sldId id="375"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393" r:id="rId112"/>
    <p:sldId id="394" r:id="rId113"/>
    <p:sldId id="397" r:id="rId114"/>
    <p:sldId id="398" r:id="rId115"/>
    <p:sldId id="399" r:id="rId116"/>
    <p:sldId id="404" r:id="rId117"/>
    <p:sldId id="405" r:id="rId118"/>
    <p:sldId id="406" r:id="rId119"/>
    <p:sldId id="407" r:id="rId120"/>
    <p:sldId id="492" r:id="rId121"/>
    <p:sldId id="493" r:id="rId122"/>
    <p:sldId id="495" r:id="rId123"/>
  </p:sldIdLst>
  <p:sldSz cx="12192000" cy="6858000"/>
  <p:notesSz cx="7315200" cy="9601200"/>
  <p:defaultTextStyle>
    <a:defPPr>
      <a:defRPr lang="en-GB"/>
    </a:defPPr>
    <a:lvl1pPr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1pPr>
    <a:lvl2pPr marL="742950" indent="-28575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2pPr>
    <a:lvl3pPr marL="11430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3pPr>
    <a:lvl4pPr marL="16002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4pPr>
    <a:lvl5pPr marL="2057400" indent="-228600" algn="l" defTabSz="449263" rtl="0" eaLnBrk="0" fontAlgn="base" hangingPunct="0">
      <a:spcBef>
        <a:spcPct val="0"/>
      </a:spcBef>
      <a:spcAft>
        <a:spcPct val="0"/>
      </a:spcAft>
      <a:defRPr kern="1200">
        <a:solidFill>
          <a:schemeClr val="bg1"/>
        </a:solidFill>
        <a:latin typeface="Arial" panose="020B0604020202020204" pitchFamily="34" charset="0"/>
        <a:ea typeface="+mn-ea"/>
        <a:cs typeface="+mn-cs"/>
      </a:defRPr>
    </a:lvl5pPr>
    <a:lvl6pPr marL="2286000" algn="l" defTabSz="914400" rtl="0" eaLnBrk="1" latinLnBrk="0" hangingPunct="1">
      <a:defRPr kern="1200">
        <a:solidFill>
          <a:schemeClr val="bg1"/>
        </a:solidFill>
        <a:latin typeface="Arial" panose="020B0604020202020204" pitchFamily="34" charset="0"/>
        <a:ea typeface="+mn-ea"/>
        <a:cs typeface="+mn-cs"/>
      </a:defRPr>
    </a:lvl6pPr>
    <a:lvl7pPr marL="2743200" algn="l" defTabSz="914400" rtl="0" eaLnBrk="1" latinLnBrk="0" hangingPunct="1">
      <a:defRPr kern="1200">
        <a:solidFill>
          <a:schemeClr val="bg1"/>
        </a:solidFill>
        <a:latin typeface="Arial" panose="020B0604020202020204" pitchFamily="34" charset="0"/>
        <a:ea typeface="+mn-ea"/>
        <a:cs typeface="+mn-cs"/>
      </a:defRPr>
    </a:lvl7pPr>
    <a:lvl8pPr marL="3200400" algn="l" defTabSz="914400" rtl="0" eaLnBrk="1" latinLnBrk="0" hangingPunct="1">
      <a:defRPr kern="1200">
        <a:solidFill>
          <a:schemeClr val="bg1"/>
        </a:solidFill>
        <a:latin typeface="Arial" panose="020B0604020202020204" pitchFamily="34" charset="0"/>
        <a:ea typeface="+mn-ea"/>
        <a:cs typeface="+mn-cs"/>
      </a:defRPr>
    </a:lvl8pPr>
    <a:lvl9pPr marL="3657600" algn="l" defTabSz="914400" rtl="0" eaLnBrk="1" latinLnBrk="0" hangingPunct="1">
      <a:defRPr kern="1200">
        <a:solidFill>
          <a:schemeClr val="bg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autoAdjust="0"/>
    <p:restoredTop sz="94658" autoAdjust="0"/>
  </p:normalViewPr>
  <p:slideViewPr>
    <p:cSldViewPr>
      <p:cViewPr varScale="1">
        <p:scale>
          <a:sx n="79" d="100"/>
          <a:sy n="79" d="100"/>
        </p:scale>
        <p:origin x="540" y="102"/>
      </p:cViewPr>
      <p:guideLst>
        <p:guide orient="horz" pos="2160"/>
        <p:guide pos="384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varScale="1">
      <p:scale>
        <a:sx n="100" d="100"/>
        <a:sy n="100" d="100"/>
      </p:scale>
      <p:origin x="0" y="-10656"/>
    </p:cViewPr>
  </p:sorter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2BC307-1336-4EC9-8640-2924ED93A50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13BA5EAE-8A48-4B35-8C77-F9D4EF73A4D9}">
      <dgm:prSet phldrT="[Text]" custT="1"/>
      <dgm:spPr/>
      <dgm:t>
        <a:bodyPr/>
        <a:lstStyle/>
        <a:p>
          <a:r>
            <a:rPr lang="en-US" sz="1600" dirty="0" smtClean="0"/>
            <a:t>Sprint1</a:t>
          </a:r>
          <a:endParaRPr lang="en-US" sz="1600" dirty="0"/>
        </a:p>
      </dgm:t>
    </dgm:pt>
    <dgm:pt modelId="{FAA90978-A403-43EC-9F4F-1985ADC1952F}" type="parTrans" cxnId="{AA559B38-1CEB-4A8D-B61F-B7DC4133EA28}">
      <dgm:prSet/>
      <dgm:spPr/>
      <dgm:t>
        <a:bodyPr/>
        <a:lstStyle/>
        <a:p>
          <a:endParaRPr lang="en-US" sz="2800"/>
        </a:p>
      </dgm:t>
    </dgm:pt>
    <dgm:pt modelId="{563A00F8-48F0-4B20-A7FE-BA8857FB9969}" type="sibTrans" cxnId="{AA559B38-1CEB-4A8D-B61F-B7DC4133EA28}">
      <dgm:prSet/>
      <dgm:spPr/>
      <dgm:t>
        <a:bodyPr/>
        <a:lstStyle/>
        <a:p>
          <a:endParaRPr lang="en-US" sz="2800"/>
        </a:p>
      </dgm:t>
    </dgm:pt>
    <dgm:pt modelId="{F624E92E-A3F7-44A0-B26C-0AB95C8FEFB6}">
      <dgm:prSet phldrT="[Text]" custT="1"/>
      <dgm:spPr/>
      <dgm:t>
        <a:bodyPr/>
        <a:lstStyle/>
        <a:p>
          <a:r>
            <a:rPr lang="en-US" sz="1600" dirty="0" smtClean="0"/>
            <a:t>Sprint2</a:t>
          </a:r>
          <a:endParaRPr lang="en-US" sz="1600" dirty="0"/>
        </a:p>
      </dgm:t>
    </dgm:pt>
    <dgm:pt modelId="{C0C6D953-C07E-4986-8F9A-21C62F1E1603}" type="parTrans" cxnId="{55668832-BFD5-48AE-BEB4-090F45471A06}">
      <dgm:prSet/>
      <dgm:spPr/>
      <dgm:t>
        <a:bodyPr/>
        <a:lstStyle/>
        <a:p>
          <a:endParaRPr lang="en-US" sz="2800"/>
        </a:p>
      </dgm:t>
    </dgm:pt>
    <dgm:pt modelId="{12F9934C-22DB-41C2-9F56-A00697A4792E}" type="sibTrans" cxnId="{55668832-BFD5-48AE-BEB4-090F45471A06}">
      <dgm:prSet/>
      <dgm:spPr/>
      <dgm:t>
        <a:bodyPr/>
        <a:lstStyle/>
        <a:p>
          <a:endParaRPr lang="en-US" sz="2800"/>
        </a:p>
      </dgm:t>
    </dgm:pt>
    <dgm:pt modelId="{56C64B73-C9B2-4D8A-83D9-B1CCD82FB77B}">
      <dgm:prSet phldrT="[Text]" custT="1"/>
      <dgm:spPr/>
      <dgm:t>
        <a:bodyPr/>
        <a:lstStyle/>
        <a:p>
          <a:r>
            <a:rPr lang="en-US" sz="1600" dirty="0" smtClean="0"/>
            <a:t>Sprint3</a:t>
          </a:r>
          <a:endParaRPr lang="en-US" sz="1600" dirty="0"/>
        </a:p>
      </dgm:t>
    </dgm:pt>
    <dgm:pt modelId="{D0A8D795-C56C-4099-ACEC-ABFE0DA802BB}" type="parTrans" cxnId="{8C45053D-3427-4024-8E5A-5548C799739C}">
      <dgm:prSet/>
      <dgm:spPr/>
      <dgm:t>
        <a:bodyPr/>
        <a:lstStyle/>
        <a:p>
          <a:endParaRPr lang="en-US" sz="2800"/>
        </a:p>
      </dgm:t>
    </dgm:pt>
    <dgm:pt modelId="{620C1A4D-C81E-4C2E-9717-4C3D8A2657E9}" type="sibTrans" cxnId="{8C45053D-3427-4024-8E5A-5548C799739C}">
      <dgm:prSet/>
      <dgm:spPr/>
      <dgm:t>
        <a:bodyPr/>
        <a:lstStyle/>
        <a:p>
          <a:endParaRPr lang="en-US" sz="2800"/>
        </a:p>
      </dgm:t>
    </dgm:pt>
    <dgm:pt modelId="{39819CE0-C3A3-4103-8813-7DF0070EC1F5}">
      <dgm:prSet phldrT="[Text]" custT="1"/>
      <dgm:spPr/>
      <dgm:t>
        <a:bodyPr/>
        <a:lstStyle/>
        <a:p>
          <a:r>
            <a:rPr lang="en-US" sz="1600" dirty="0" smtClean="0"/>
            <a:t>Sprint4</a:t>
          </a:r>
          <a:endParaRPr lang="en-US" sz="1600" dirty="0"/>
        </a:p>
      </dgm:t>
    </dgm:pt>
    <dgm:pt modelId="{3CFBF83E-E8C6-4600-99E9-F7DEF99BB2FB}" type="parTrans" cxnId="{52FF148A-3B5D-452D-8B3B-E019320A6466}">
      <dgm:prSet/>
      <dgm:spPr/>
      <dgm:t>
        <a:bodyPr/>
        <a:lstStyle/>
        <a:p>
          <a:endParaRPr lang="en-US" sz="2800"/>
        </a:p>
      </dgm:t>
    </dgm:pt>
    <dgm:pt modelId="{AA93FA6C-AC21-43BC-9B68-78AC4E52B89B}" type="sibTrans" cxnId="{52FF148A-3B5D-452D-8B3B-E019320A6466}">
      <dgm:prSet/>
      <dgm:spPr/>
      <dgm:t>
        <a:bodyPr/>
        <a:lstStyle/>
        <a:p>
          <a:endParaRPr lang="en-US" sz="2800"/>
        </a:p>
      </dgm:t>
    </dgm:pt>
    <dgm:pt modelId="{EB0EE19C-95F1-4951-9859-0E2F6D94AA0B}">
      <dgm:prSet phldrT="[Text]" custT="1"/>
      <dgm:spPr/>
      <dgm:t>
        <a:bodyPr/>
        <a:lstStyle/>
        <a:p>
          <a:r>
            <a:rPr lang="en-US" sz="1600" dirty="0" smtClean="0"/>
            <a:t>Sprint5</a:t>
          </a:r>
          <a:endParaRPr lang="en-US" sz="1600" dirty="0"/>
        </a:p>
      </dgm:t>
    </dgm:pt>
    <dgm:pt modelId="{0D667CC1-A66B-4E2B-8EFE-4E5741E15EDA}" type="parTrans" cxnId="{0FA32324-9BDC-4B81-BB43-0BF0E873F1FD}">
      <dgm:prSet/>
      <dgm:spPr/>
      <dgm:t>
        <a:bodyPr/>
        <a:lstStyle/>
        <a:p>
          <a:endParaRPr lang="en-US" sz="2800"/>
        </a:p>
      </dgm:t>
    </dgm:pt>
    <dgm:pt modelId="{F31D5BD9-6EF8-4ADC-AEAC-4018E6BCAF56}" type="sibTrans" cxnId="{0FA32324-9BDC-4B81-BB43-0BF0E873F1FD}">
      <dgm:prSet/>
      <dgm:spPr/>
      <dgm:t>
        <a:bodyPr/>
        <a:lstStyle/>
        <a:p>
          <a:endParaRPr lang="en-US" sz="2800"/>
        </a:p>
      </dgm:t>
    </dgm:pt>
    <dgm:pt modelId="{48C3D156-AE6E-46C6-95AF-9A05F142A8C5}">
      <dgm:prSet phldrT="[Text]" custT="1"/>
      <dgm:spPr/>
      <dgm:t>
        <a:bodyPr/>
        <a:lstStyle/>
        <a:p>
          <a:r>
            <a:rPr lang="en-US" sz="1600" dirty="0" smtClean="0"/>
            <a:t>Sprint6</a:t>
          </a:r>
          <a:endParaRPr lang="en-US" sz="1600" dirty="0"/>
        </a:p>
      </dgm:t>
    </dgm:pt>
    <dgm:pt modelId="{A94F7B91-6796-4EA9-9BE1-DE05801F04E2}" type="parTrans" cxnId="{4E90173F-AAC0-4520-8BF7-45F1889272CD}">
      <dgm:prSet/>
      <dgm:spPr/>
      <dgm:t>
        <a:bodyPr/>
        <a:lstStyle/>
        <a:p>
          <a:endParaRPr lang="en-US" sz="2800"/>
        </a:p>
      </dgm:t>
    </dgm:pt>
    <dgm:pt modelId="{17124A88-5789-4349-A5DE-737C46047A1B}" type="sibTrans" cxnId="{4E90173F-AAC0-4520-8BF7-45F1889272CD}">
      <dgm:prSet/>
      <dgm:spPr/>
      <dgm:t>
        <a:bodyPr/>
        <a:lstStyle/>
        <a:p>
          <a:endParaRPr lang="en-US" sz="2800"/>
        </a:p>
      </dgm:t>
    </dgm:pt>
    <dgm:pt modelId="{B637D487-64E9-4F78-892A-072B7484CD1E}">
      <dgm:prSet phldrT="[Text]" custT="1"/>
      <dgm:spPr/>
      <dgm:t>
        <a:bodyPr/>
        <a:lstStyle/>
        <a:p>
          <a:r>
            <a:rPr lang="en-US" sz="1600" dirty="0" smtClean="0"/>
            <a:t>Sprint7</a:t>
          </a:r>
          <a:endParaRPr lang="en-US" sz="1600" dirty="0"/>
        </a:p>
      </dgm:t>
    </dgm:pt>
    <dgm:pt modelId="{D74D7CBC-01FE-4282-A095-C70D6413365D}" type="parTrans" cxnId="{B331C974-1AB0-4606-9FAF-AB7C27F470C3}">
      <dgm:prSet/>
      <dgm:spPr/>
      <dgm:t>
        <a:bodyPr/>
        <a:lstStyle/>
        <a:p>
          <a:endParaRPr lang="en-US" sz="2800"/>
        </a:p>
      </dgm:t>
    </dgm:pt>
    <dgm:pt modelId="{7C3021B1-58E0-4C7B-A038-101B8F470315}" type="sibTrans" cxnId="{B331C974-1AB0-4606-9FAF-AB7C27F470C3}">
      <dgm:prSet/>
      <dgm:spPr/>
      <dgm:t>
        <a:bodyPr/>
        <a:lstStyle/>
        <a:p>
          <a:endParaRPr lang="en-US" sz="2800"/>
        </a:p>
      </dgm:t>
    </dgm:pt>
    <dgm:pt modelId="{FA78E03E-1C45-48DD-9A07-8954F9591F9A}">
      <dgm:prSet phldrT="[Text]" custT="1"/>
      <dgm:spPr/>
      <dgm:t>
        <a:bodyPr/>
        <a:lstStyle/>
        <a:p>
          <a:r>
            <a:rPr lang="en-US" sz="1600" dirty="0" smtClean="0"/>
            <a:t>Release Sprint /Hardening Sprint</a:t>
          </a:r>
          <a:endParaRPr lang="en-US" sz="1600" dirty="0"/>
        </a:p>
      </dgm:t>
    </dgm:pt>
    <dgm:pt modelId="{3B55179B-D1F2-477D-983C-AEA24495B47F}" type="parTrans" cxnId="{1105E06E-C1DC-4545-9DCE-E65C527FC7B2}">
      <dgm:prSet/>
      <dgm:spPr/>
      <dgm:t>
        <a:bodyPr/>
        <a:lstStyle/>
        <a:p>
          <a:endParaRPr lang="en-US" sz="2800"/>
        </a:p>
      </dgm:t>
    </dgm:pt>
    <dgm:pt modelId="{BF087938-D9A0-4639-A979-CE852EF90FD7}" type="sibTrans" cxnId="{1105E06E-C1DC-4545-9DCE-E65C527FC7B2}">
      <dgm:prSet/>
      <dgm:spPr/>
      <dgm:t>
        <a:bodyPr/>
        <a:lstStyle/>
        <a:p>
          <a:endParaRPr lang="en-US" sz="2800"/>
        </a:p>
      </dgm:t>
    </dgm:pt>
    <dgm:pt modelId="{2DBCCCF0-A2B4-4D2F-9A8C-21EAD063318B}" type="pres">
      <dgm:prSet presAssocID="{952BC307-1336-4EC9-8640-2924ED93A505}" presName="Name0" presStyleCnt="0">
        <dgm:presLayoutVars>
          <dgm:dir/>
          <dgm:resizeHandles/>
        </dgm:presLayoutVars>
      </dgm:prSet>
      <dgm:spPr/>
      <dgm:t>
        <a:bodyPr/>
        <a:lstStyle/>
        <a:p>
          <a:endParaRPr lang="en-US"/>
        </a:p>
      </dgm:t>
    </dgm:pt>
    <dgm:pt modelId="{D7245EEC-3F49-4466-B92E-41FE538C7582}" type="pres">
      <dgm:prSet presAssocID="{13BA5EAE-8A48-4B35-8C77-F9D4EF73A4D9}" presName="compNode" presStyleCnt="0"/>
      <dgm:spPr/>
    </dgm:pt>
    <dgm:pt modelId="{332DD0D1-C820-4358-928F-FD206A0996EA}" type="pres">
      <dgm:prSet presAssocID="{13BA5EAE-8A48-4B35-8C77-F9D4EF73A4D9}" presName="dummyConnPt" presStyleCnt="0"/>
      <dgm:spPr/>
    </dgm:pt>
    <dgm:pt modelId="{BDD007F0-C6CE-4B71-B3D7-6D8A215D76D8}" type="pres">
      <dgm:prSet presAssocID="{13BA5EAE-8A48-4B35-8C77-F9D4EF73A4D9}" presName="node" presStyleLbl="node1" presStyleIdx="0" presStyleCnt="8" custScaleY="48695" custLinFactNeighborX="16180" custLinFactNeighborY="12375">
        <dgm:presLayoutVars>
          <dgm:bulletEnabled val="1"/>
        </dgm:presLayoutVars>
      </dgm:prSet>
      <dgm:spPr/>
      <dgm:t>
        <a:bodyPr/>
        <a:lstStyle/>
        <a:p>
          <a:endParaRPr lang="en-US"/>
        </a:p>
      </dgm:t>
    </dgm:pt>
    <dgm:pt modelId="{D7271833-F181-4264-883F-CD42DDAC1D77}" type="pres">
      <dgm:prSet presAssocID="{563A00F8-48F0-4B20-A7FE-BA8857FB9969}" presName="sibTrans" presStyleLbl="bgSibTrans2D1" presStyleIdx="0" presStyleCnt="7" custFlipHor="1" custScaleX="58440" custScaleY="110179" custLinFactY="67213" custLinFactNeighborX="79229" custLinFactNeighborY="100000"/>
      <dgm:spPr/>
      <dgm:t>
        <a:bodyPr/>
        <a:lstStyle/>
        <a:p>
          <a:endParaRPr lang="en-US"/>
        </a:p>
      </dgm:t>
    </dgm:pt>
    <dgm:pt modelId="{B9A8AD39-F96C-4F20-ABEC-6A201EC1973D}" type="pres">
      <dgm:prSet presAssocID="{F624E92E-A3F7-44A0-B26C-0AB95C8FEFB6}" presName="compNode" presStyleCnt="0"/>
      <dgm:spPr/>
    </dgm:pt>
    <dgm:pt modelId="{019D69F3-8630-4392-8882-E8040E069666}" type="pres">
      <dgm:prSet presAssocID="{F624E92E-A3F7-44A0-B26C-0AB95C8FEFB6}" presName="dummyConnPt" presStyleCnt="0"/>
      <dgm:spPr/>
    </dgm:pt>
    <dgm:pt modelId="{C9BFDF6A-8E5C-4CC1-8D8B-8DF7127A2AC6}" type="pres">
      <dgm:prSet presAssocID="{F624E92E-A3F7-44A0-B26C-0AB95C8FEFB6}" presName="node" presStyleLbl="node1" presStyleIdx="1" presStyleCnt="8" custScaleY="41515" custLinFactNeighborX="16180" custLinFactNeighborY="-2653">
        <dgm:presLayoutVars>
          <dgm:bulletEnabled val="1"/>
        </dgm:presLayoutVars>
      </dgm:prSet>
      <dgm:spPr/>
      <dgm:t>
        <a:bodyPr/>
        <a:lstStyle/>
        <a:p>
          <a:endParaRPr lang="en-US"/>
        </a:p>
      </dgm:t>
    </dgm:pt>
    <dgm:pt modelId="{8D34CB0A-3ADC-4213-8BCA-C04B7FFF05FD}" type="pres">
      <dgm:prSet presAssocID="{12F9934C-22DB-41C2-9F56-A00697A4792E}" presName="sibTrans" presStyleLbl="bgSibTrans2D1" presStyleIdx="1" presStyleCnt="7" custLinFactY="100000" custLinFactNeighborX="76674" custLinFactNeighborY="100540"/>
      <dgm:spPr/>
      <dgm:t>
        <a:bodyPr/>
        <a:lstStyle/>
        <a:p>
          <a:endParaRPr lang="en-US"/>
        </a:p>
      </dgm:t>
    </dgm:pt>
    <dgm:pt modelId="{1FC4AE27-03C5-4F88-8330-F08720A53929}" type="pres">
      <dgm:prSet presAssocID="{56C64B73-C9B2-4D8A-83D9-B1CCD82FB77B}" presName="compNode" presStyleCnt="0"/>
      <dgm:spPr/>
    </dgm:pt>
    <dgm:pt modelId="{A94ED50E-E576-43DD-B66A-4E78BB2BFBCD}" type="pres">
      <dgm:prSet presAssocID="{56C64B73-C9B2-4D8A-83D9-B1CCD82FB77B}" presName="dummyConnPt" presStyleCnt="0"/>
      <dgm:spPr/>
    </dgm:pt>
    <dgm:pt modelId="{CE1E4745-F1E2-4996-AC7A-34F69CEBA687}" type="pres">
      <dgm:prSet presAssocID="{56C64B73-C9B2-4D8A-83D9-B1CCD82FB77B}" presName="node" presStyleLbl="node1" presStyleIdx="2" presStyleCnt="8" custScaleY="41515" custLinFactNeighborX="16180" custLinFactNeighborY="-13120">
        <dgm:presLayoutVars>
          <dgm:bulletEnabled val="1"/>
        </dgm:presLayoutVars>
      </dgm:prSet>
      <dgm:spPr/>
      <dgm:t>
        <a:bodyPr/>
        <a:lstStyle/>
        <a:p>
          <a:endParaRPr lang="en-US"/>
        </a:p>
      </dgm:t>
    </dgm:pt>
    <dgm:pt modelId="{3B40E01A-A088-4086-A26F-0583F1290E49}" type="pres">
      <dgm:prSet presAssocID="{620C1A4D-C81E-4C2E-9717-4C3D8A2657E9}" presName="sibTrans" presStyleLbl="bgSibTrans2D1" presStyleIdx="2" presStyleCnt="7" custScaleX="48744" custScaleY="180267" custLinFactY="95394" custLinFactNeighborX="33684" custLinFactNeighborY="100000"/>
      <dgm:spPr/>
      <dgm:t>
        <a:bodyPr/>
        <a:lstStyle/>
        <a:p>
          <a:endParaRPr lang="en-US"/>
        </a:p>
      </dgm:t>
    </dgm:pt>
    <dgm:pt modelId="{41348210-F1CC-4E59-AA05-F4F5D6AE3AFD}" type="pres">
      <dgm:prSet presAssocID="{39819CE0-C3A3-4103-8813-7DF0070EC1F5}" presName="compNode" presStyleCnt="0"/>
      <dgm:spPr/>
    </dgm:pt>
    <dgm:pt modelId="{87722CAB-B60B-41F4-9AC4-E0A0E85CEB45}" type="pres">
      <dgm:prSet presAssocID="{39819CE0-C3A3-4103-8813-7DF0070EC1F5}" presName="dummyConnPt" presStyleCnt="0"/>
      <dgm:spPr/>
    </dgm:pt>
    <dgm:pt modelId="{1C58B3FB-4472-4A74-9D74-27E472DE638A}" type="pres">
      <dgm:prSet presAssocID="{39819CE0-C3A3-4103-8813-7DF0070EC1F5}" presName="node" presStyleLbl="node1" presStyleIdx="3" presStyleCnt="8" custScaleY="43862" custLinFactNeighborX="18213" custLinFactNeighborY="-8961">
        <dgm:presLayoutVars>
          <dgm:bulletEnabled val="1"/>
        </dgm:presLayoutVars>
      </dgm:prSet>
      <dgm:spPr/>
      <dgm:t>
        <a:bodyPr/>
        <a:lstStyle/>
        <a:p>
          <a:endParaRPr lang="en-US"/>
        </a:p>
      </dgm:t>
    </dgm:pt>
    <dgm:pt modelId="{33D81FA9-A766-4C63-B469-69DB84982FBA}" type="pres">
      <dgm:prSet presAssocID="{AA93FA6C-AC21-43BC-9B68-78AC4E52B89B}" presName="sibTrans" presStyleLbl="bgSibTrans2D1" presStyleIdx="3" presStyleCnt="7" custLinFactY="76167" custLinFactNeighborX="72660" custLinFactNeighborY="100000"/>
      <dgm:spPr/>
      <dgm:t>
        <a:bodyPr/>
        <a:lstStyle/>
        <a:p>
          <a:endParaRPr lang="en-US"/>
        </a:p>
      </dgm:t>
    </dgm:pt>
    <dgm:pt modelId="{6B5ED2B1-4344-4CF5-926D-8B2475AD32DA}" type="pres">
      <dgm:prSet presAssocID="{EB0EE19C-95F1-4951-9859-0E2F6D94AA0B}" presName="compNode" presStyleCnt="0"/>
      <dgm:spPr/>
    </dgm:pt>
    <dgm:pt modelId="{2C438716-28E6-453C-95BB-17B6B4B06BDC}" type="pres">
      <dgm:prSet presAssocID="{EB0EE19C-95F1-4951-9859-0E2F6D94AA0B}" presName="dummyConnPt" presStyleCnt="0"/>
      <dgm:spPr/>
    </dgm:pt>
    <dgm:pt modelId="{AA46EEF6-4868-4EA9-ADF1-C68AC5F4FA4E}" type="pres">
      <dgm:prSet presAssocID="{EB0EE19C-95F1-4951-9859-0E2F6D94AA0B}" presName="node" presStyleLbl="node1" presStyleIdx="4" presStyleCnt="8" custScaleY="44648" custLinFactNeighborX="18213" custLinFactNeighborY="-1514">
        <dgm:presLayoutVars>
          <dgm:bulletEnabled val="1"/>
        </dgm:presLayoutVars>
      </dgm:prSet>
      <dgm:spPr/>
      <dgm:t>
        <a:bodyPr/>
        <a:lstStyle/>
        <a:p>
          <a:endParaRPr lang="en-US"/>
        </a:p>
      </dgm:t>
    </dgm:pt>
    <dgm:pt modelId="{1F933DD9-A407-499B-B734-B07E7704A92F}" type="pres">
      <dgm:prSet presAssocID="{F31D5BD9-6EF8-4ADC-AEAC-4018E6BCAF56}" presName="sibTrans" presStyleLbl="bgSibTrans2D1" presStyleIdx="4" presStyleCnt="7" custLinFactNeighborX="77065" custLinFactNeighborY="62779"/>
      <dgm:spPr/>
      <dgm:t>
        <a:bodyPr/>
        <a:lstStyle/>
        <a:p>
          <a:endParaRPr lang="en-US"/>
        </a:p>
      </dgm:t>
    </dgm:pt>
    <dgm:pt modelId="{5B6D99EC-8479-422F-9CF8-A395870FC0E7}" type="pres">
      <dgm:prSet presAssocID="{48C3D156-AE6E-46C6-95AF-9A05F142A8C5}" presName="compNode" presStyleCnt="0"/>
      <dgm:spPr/>
    </dgm:pt>
    <dgm:pt modelId="{F2087FD7-E461-4F95-B825-ED75584C74CE}" type="pres">
      <dgm:prSet presAssocID="{48C3D156-AE6E-46C6-95AF-9A05F142A8C5}" presName="dummyConnPt" presStyleCnt="0"/>
      <dgm:spPr/>
    </dgm:pt>
    <dgm:pt modelId="{A0D9DB0D-5497-4749-9927-C31422AF151A}" type="pres">
      <dgm:prSet presAssocID="{48C3D156-AE6E-46C6-95AF-9A05F142A8C5}" presName="node" presStyleLbl="node1" presStyleIdx="5" presStyleCnt="8" custScaleY="36678" custLinFactNeighborX="18213" custLinFactNeighborY="5703">
        <dgm:presLayoutVars>
          <dgm:bulletEnabled val="1"/>
        </dgm:presLayoutVars>
      </dgm:prSet>
      <dgm:spPr/>
      <dgm:t>
        <a:bodyPr/>
        <a:lstStyle/>
        <a:p>
          <a:endParaRPr lang="en-US"/>
        </a:p>
      </dgm:t>
    </dgm:pt>
    <dgm:pt modelId="{12646587-A192-41D8-B139-C1D0012983AA}" type="pres">
      <dgm:prSet presAssocID="{17124A88-5789-4349-A5DE-737C46047A1B}" presName="sibTrans" presStyleLbl="bgSibTrans2D1" presStyleIdx="5" presStyleCnt="7" custFlipHor="1" custScaleX="32080" custScaleY="93244" custLinFactY="35925" custLinFactNeighborX="20762" custLinFactNeighborY="100000"/>
      <dgm:spPr/>
      <dgm:t>
        <a:bodyPr/>
        <a:lstStyle/>
        <a:p>
          <a:endParaRPr lang="en-US"/>
        </a:p>
      </dgm:t>
    </dgm:pt>
    <dgm:pt modelId="{234529E2-E4A3-4443-942A-1E2EA2226420}" type="pres">
      <dgm:prSet presAssocID="{B637D487-64E9-4F78-892A-072B7484CD1E}" presName="compNode" presStyleCnt="0"/>
      <dgm:spPr/>
    </dgm:pt>
    <dgm:pt modelId="{2E3FF602-EFDE-4480-B72D-10284CB8AE58}" type="pres">
      <dgm:prSet presAssocID="{B637D487-64E9-4F78-892A-072B7484CD1E}" presName="dummyConnPt" presStyleCnt="0"/>
      <dgm:spPr/>
    </dgm:pt>
    <dgm:pt modelId="{D360828C-6675-468A-B81C-D58CDE07B70A}" type="pres">
      <dgm:prSet presAssocID="{B637D487-64E9-4F78-892A-072B7484CD1E}" presName="node" presStyleLbl="node1" presStyleIdx="6" presStyleCnt="8" custScaleY="40164" custLinFactNeighborX="8429" custLinFactNeighborY="9746">
        <dgm:presLayoutVars>
          <dgm:bulletEnabled val="1"/>
        </dgm:presLayoutVars>
      </dgm:prSet>
      <dgm:spPr/>
      <dgm:t>
        <a:bodyPr/>
        <a:lstStyle/>
        <a:p>
          <a:endParaRPr lang="en-US"/>
        </a:p>
      </dgm:t>
    </dgm:pt>
    <dgm:pt modelId="{C9830ED3-0B69-4E0E-B9B4-6D54DEEA964E}" type="pres">
      <dgm:prSet presAssocID="{7C3021B1-58E0-4C7B-A038-101B8F470315}" presName="sibTrans" presStyleLbl="bgSibTrans2D1" presStyleIdx="6" presStyleCnt="7" custAng="21084871" custScaleX="83275" custScaleY="82399" custLinFactY="47806" custLinFactNeighborX="45560" custLinFactNeighborY="100000"/>
      <dgm:spPr/>
      <dgm:t>
        <a:bodyPr/>
        <a:lstStyle/>
        <a:p>
          <a:endParaRPr lang="en-US"/>
        </a:p>
      </dgm:t>
    </dgm:pt>
    <dgm:pt modelId="{D408577E-57A5-474D-9FD8-ECB1490DEDCB}" type="pres">
      <dgm:prSet presAssocID="{FA78E03E-1C45-48DD-9A07-8954F9591F9A}" presName="compNode" presStyleCnt="0"/>
      <dgm:spPr/>
    </dgm:pt>
    <dgm:pt modelId="{D9E35878-74E0-4BA3-A149-5EC72773AA0C}" type="pres">
      <dgm:prSet presAssocID="{FA78E03E-1C45-48DD-9A07-8954F9591F9A}" presName="dummyConnPt" presStyleCnt="0"/>
      <dgm:spPr/>
    </dgm:pt>
    <dgm:pt modelId="{143E38C9-0EB6-4DB3-A672-5073CE35C3B5}" type="pres">
      <dgm:prSet presAssocID="{FA78E03E-1C45-48DD-9A07-8954F9591F9A}" presName="node" presStyleLbl="node1" presStyleIdx="7" presStyleCnt="8" custScaleX="137312" custScaleY="48532" custLinFactNeighborX="-1290" custLinFactNeighborY="58805">
        <dgm:presLayoutVars>
          <dgm:bulletEnabled val="1"/>
        </dgm:presLayoutVars>
      </dgm:prSet>
      <dgm:spPr/>
      <dgm:t>
        <a:bodyPr/>
        <a:lstStyle/>
        <a:p>
          <a:endParaRPr lang="en-US"/>
        </a:p>
      </dgm:t>
    </dgm:pt>
  </dgm:ptLst>
  <dgm:cxnLst>
    <dgm:cxn modelId="{D19A9148-B58F-4A42-8D46-A6A4D5100605}" type="presOf" srcId="{12F9934C-22DB-41C2-9F56-A00697A4792E}" destId="{8D34CB0A-3ADC-4213-8BCA-C04B7FFF05FD}" srcOrd="0" destOrd="0" presId="urn:microsoft.com/office/officeart/2005/8/layout/bProcess4"/>
    <dgm:cxn modelId="{AA559B38-1CEB-4A8D-B61F-B7DC4133EA28}" srcId="{952BC307-1336-4EC9-8640-2924ED93A505}" destId="{13BA5EAE-8A48-4B35-8C77-F9D4EF73A4D9}" srcOrd="0" destOrd="0" parTransId="{FAA90978-A403-43EC-9F4F-1985ADC1952F}" sibTransId="{563A00F8-48F0-4B20-A7FE-BA8857FB9969}"/>
    <dgm:cxn modelId="{2265514A-1F05-4F6C-86CA-CAEBC1D5FEF4}" type="presOf" srcId="{FA78E03E-1C45-48DD-9A07-8954F9591F9A}" destId="{143E38C9-0EB6-4DB3-A672-5073CE35C3B5}" srcOrd="0" destOrd="0" presId="urn:microsoft.com/office/officeart/2005/8/layout/bProcess4"/>
    <dgm:cxn modelId="{F170B08B-3400-421B-B5B1-2014E7091417}" type="presOf" srcId="{563A00F8-48F0-4B20-A7FE-BA8857FB9969}" destId="{D7271833-F181-4264-883F-CD42DDAC1D77}" srcOrd="0" destOrd="0" presId="urn:microsoft.com/office/officeart/2005/8/layout/bProcess4"/>
    <dgm:cxn modelId="{53CBCCE6-FBBE-46B0-BA5B-DEE4F130306F}" type="presOf" srcId="{56C64B73-C9B2-4D8A-83D9-B1CCD82FB77B}" destId="{CE1E4745-F1E2-4996-AC7A-34F69CEBA687}" srcOrd="0" destOrd="0" presId="urn:microsoft.com/office/officeart/2005/8/layout/bProcess4"/>
    <dgm:cxn modelId="{8C45053D-3427-4024-8E5A-5548C799739C}" srcId="{952BC307-1336-4EC9-8640-2924ED93A505}" destId="{56C64B73-C9B2-4D8A-83D9-B1CCD82FB77B}" srcOrd="2" destOrd="0" parTransId="{D0A8D795-C56C-4099-ACEC-ABFE0DA802BB}" sibTransId="{620C1A4D-C81E-4C2E-9717-4C3D8A2657E9}"/>
    <dgm:cxn modelId="{45BE35BF-2E55-4EC6-90A9-EBE9D1674DFA}" type="presOf" srcId="{F624E92E-A3F7-44A0-B26C-0AB95C8FEFB6}" destId="{C9BFDF6A-8E5C-4CC1-8D8B-8DF7127A2AC6}" srcOrd="0" destOrd="0" presId="urn:microsoft.com/office/officeart/2005/8/layout/bProcess4"/>
    <dgm:cxn modelId="{74F91DF0-BB85-4990-BCBC-1468DDB0FDF5}" type="presOf" srcId="{7C3021B1-58E0-4C7B-A038-101B8F470315}" destId="{C9830ED3-0B69-4E0E-B9B4-6D54DEEA964E}" srcOrd="0" destOrd="0" presId="urn:microsoft.com/office/officeart/2005/8/layout/bProcess4"/>
    <dgm:cxn modelId="{1105E06E-C1DC-4545-9DCE-E65C527FC7B2}" srcId="{952BC307-1336-4EC9-8640-2924ED93A505}" destId="{FA78E03E-1C45-48DD-9A07-8954F9591F9A}" srcOrd="7" destOrd="0" parTransId="{3B55179B-D1F2-477D-983C-AEA24495B47F}" sibTransId="{BF087938-D9A0-4639-A979-CE852EF90FD7}"/>
    <dgm:cxn modelId="{15A4D367-2C0A-419A-9CEA-43C3AD05AE93}" type="presOf" srcId="{B637D487-64E9-4F78-892A-072B7484CD1E}" destId="{D360828C-6675-468A-B81C-D58CDE07B70A}" srcOrd="0" destOrd="0" presId="urn:microsoft.com/office/officeart/2005/8/layout/bProcess4"/>
    <dgm:cxn modelId="{FE659AA6-0EE1-44B9-A649-348C7099EAB3}" type="presOf" srcId="{AA93FA6C-AC21-43BC-9B68-78AC4E52B89B}" destId="{33D81FA9-A766-4C63-B469-69DB84982FBA}" srcOrd="0" destOrd="0" presId="urn:microsoft.com/office/officeart/2005/8/layout/bProcess4"/>
    <dgm:cxn modelId="{769644B9-E660-405B-B161-704506E7A024}" type="presOf" srcId="{13BA5EAE-8A48-4B35-8C77-F9D4EF73A4D9}" destId="{BDD007F0-C6CE-4B71-B3D7-6D8A215D76D8}" srcOrd="0" destOrd="0" presId="urn:microsoft.com/office/officeart/2005/8/layout/bProcess4"/>
    <dgm:cxn modelId="{4E90173F-AAC0-4520-8BF7-45F1889272CD}" srcId="{952BC307-1336-4EC9-8640-2924ED93A505}" destId="{48C3D156-AE6E-46C6-95AF-9A05F142A8C5}" srcOrd="5" destOrd="0" parTransId="{A94F7B91-6796-4EA9-9BE1-DE05801F04E2}" sibTransId="{17124A88-5789-4349-A5DE-737C46047A1B}"/>
    <dgm:cxn modelId="{B331C974-1AB0-4606-9FAF-AB7C27F470C3}" srcId="{952BC307-1336-4EC9-8640-2924ED93A505}" destId="{B637D487-64E9-4F78-892A-072B7484CD1E}" srcOrd="6" destOrd="0" parTransId="{D74D7CBC-01FE-4282-A095-C70D6413365D}" sibTransId="{7C3021B1-58E0-4C7B-A038-101B8F470315}"/>
    <dgm:cxn modelId="{A54ADF79-6CA5-42A9-8B01-4749A7F8263D}" type="presOf" srcId="{EB0EE19C-95F1-4951-9859-0E2F6D94AA0B}" destId="{AA46EEF6-4868-4EA9-ADF1-C68AC5F4FA4E}" srcOrd="0" destOrd="0" presId="urn:microsoft.com/office/officeart/2005/8/layout/bProcess4"/>
    <dgm:cxn modelId="{DD4378BE-B41A-4319-888D-40413FDB1CEA}" type="presOf" srcId="{F31D5BD9-6EF8-4ADC-AEAC-4018E6BCAF56}" destId="{1F933DD9-A407-499B-B734-B07E7704A92F}" srcOrd="0" destOrd="0" presId="urn:microsoft.com/office/officeart/2005/8/layout/bProcess4"/>
    <dgm:cxn modelId="{0A341D39-248E-4CC3-A963-FAB374C9573E}" type="presOf" srcId="{620C1A4D-C81E-4C2E-9717-4C3D8A2657E9}" destId="{3B40E01A-A088-4086-A26F-0583F1290E49}" srcOrd="0" destOrd="0" presId="urn:microsoft.com/office/officeart/2005/8/layout/bProcess4"/>
    <dgm:cxn modelId="{C396F461-14CB-4495-81BA-6ECFB31422ED}" type="presOf" srcId="{48C3D156-AE6E-46C6-95AF-9A05F142A8C5}" destId="{A0D9DB0D-5497-4749-9927-C31422AF151A}" srcOrd="0" destOrd="0" presId="urn:microsoft.com/office/officeart/2005/8/layout/bProcess4"/>
    <dgm:cxn modelId="{55668832-BFD5-48AE-BEB4-090F45471A06}" srcId="{952BC307-1336-4EC9-8640-2924ED93A505}" destId="{F624E92E-A3F7-44A0-B26C-0AB95C8FEFB6}" srcOrd="1" destOrd="0" parTransId="{C0C6D953-C07E-4986-8F9A-21C62F1E1603}" sibTransId="{12F9934C-22DB-41C2-9F56-A00697A4792E}"/>
    <dgm:cxn modelId="{52FF148A-3B5D-452D-8B3B-E019320A6466}" srcId="{952BC307-1336-4EC9-8640-2924ED93A505}" destId="{39819CE0-C3A3-4103-8813-7DF0070EC1F5}" srcOrd="3" destOrd="0" parTransId="{3CFBF83E-E8C6-4600-99E9-F7DEF99BB2FB}" sibTransId="{AA93FA6C-AC21-43BC-9B68-78AC4E52B89B}"/>
    <dgm:cxn modelId="{0FA32324-9BDC-4B81-BB43-0BF0E873F1FD}" srcId="{952BC307-1336-4EC9-8640-2924ED93A505}" destId="{EB0EE19C-95F1-4951-9859-0E2F6D94AA0B}" srcOrd="4" destOrd="0" parTransId="{0D667CC1-A66B-4E2B-8EFE-4E5741E15EDA}" sibTransId="{F31D5BD9-6EF8-4ADC-AEAC-4018E6BCAF56}"/>
    <dgm:cxn modelId="{4A39844D-C944-4C15-BF66-06230E9B7EF8}" type="presOf" srcId="{17124A88-5789-4349-A5DE-737C46047A1B}" destId="{12646587-A192-41D8-B139-C1D0012983AA}" srcOrd="0" destOrd="0" presId="urn:microsoft.com/office/officeart/2005/8/layout/bProcess4"/>
    <dgm:cxn modelId="{9260DAFC-AFAB-42D9-9031-9F96CF6EECE0}" type="presOf" srcId="{39819CE0-C3A3-4103-8813-7DF0070EC1F5}" destId="{1C58B3FB-4472-4A74-9D74-27E472DE638A}" srcOrd="0" destOrd="0" presId="urn:microsoft.com/office/officeart/2005/8/layout/bProcess4"/>
    <dgm:cxn modelId="{08F3DBFC-0A50-417C-A855-F99469EF77EF}" type="presOf" srcId="{952BC307-1336-4EC9-8640-2924ED93A505}" destId="{2DBCCCF0-A2B4-4D2F-9A8C-21EAD063318B}" srcOrd="0" destOrd="0" presId="urn:microsoft.com/office/officeart/2005/8/layout/bProcess4"/>
    <dgm:cxn modelId="{998C3134-4F53-45E7-B5B1-520522011E2D}" type="presParOf" srcId="{2DBCCCF0-A2B4-4D2F-9A8C-21EAD063318B}" destId="{D7245EEC-3F49-4466-B92E-41FE538C7582}" srcOrd="0" destOrd="0" presId="urn:microsoft.com/office/officeart/2005/8/layout/bProcess4"/>
    <dgm:cxn modelId="{E7DD3F52-5F5F-484C-BD5D-3E93D5649514}" type="presParOf" srcId="{D7245EEC-3F49-4466-B92E-41FE538C7582}" destId="{332DD0D1-C820-4358-928F-FD206A0996EA}" srcOrd="0" destOrd="0" presId="urn:microsoft.com/office/officeart/2005/8/layout/bProcess4"/>
    <dgm:cxn modelId="{4A6B67A8-044A-46B9-8B40-8E6112C67BED}" type="presParOf" srcId="{D7245EEC-3F49-4466-B92E-41FE538C7582}" destId="{BDD007F0-C6CE-4B71-B3D7-6D8A215D76D8}" srcOrd="1" destOrd="0" presId="urn:microsoft.com/office/officeart/2005/8/layout/bProcess4"/>
    <dgm:cxn modelId="{F629215A-917D-47AF-AD53-1657F4A74519}" type="presParOf" srcId="{2DBCCCF0-A2B4-4D2F-9A8C-21EAD063318B}" destId="{D7271833-F181-4264-883F-CD42DDAC1D77}" srcOrd="1" destOrd="0" presId="urn:microsoft.com/office/officeart/2005/8/layout/bProcess4"/>
    <dgm:cxn modelId="{CF184567-2722-4B86-B248-E866AD96C9B2}" type="presParOf" srcId="{2DBCCCF0-A2B4-4D2F-9A8C-21EAD063318B}" destId="{B9A8AD39-F96C-4F20-ABEC-6A201EC1973D}" srcOrd="2" destOrd="0" presId="urn:microsoft.com/office/officeart/2005/8/layout/bProcess4"/>
    <dgm:cxn modelId="{2A4ECC4A-AEE8-4CB1-80DA-5E88473F8E4B}" type="presParOf" srcId="{B9A8AD39-F96C-4F20-ABEC-6A201EC1973D}" destId="{019D69F3-8630-4392-8882-E8040E069666}" srcOrd="0" destOrd="0" presId="urn:microsoft.com/office/officeart/2005/8/layout/bProcess4"/>
    <dgm:cxn modelId="{B7770405-CD3D-404F-B3F2-1E4E3D27A039}" type="presParOf" srcId="{B9A8AD39-F96C-4F20-ABEC-6A201EC1973D}" destId="{C9BFDF6A-8E5C-4CC1-8D8B-8DF7127A2AC6}" srcOrd="1" destOrd="0" presId="urn:microsoft.com/office/officeart/2005/8/layout/bProcess4"/>
    <dgm:cxn modelId="{40AB7475-2490-476D-958E-6AA2EAA297EE}" type="presParOf" srcId="{2DBCCCF0-A2B4-4D2F-9A8C-21EAD063318B}" destId="{8D34CB0A-3ADC-4213-8BCA-C04B7FFF05FD}" srcOrd="3" destOrd="0" presId="urn:microsoft.com/office/officeart/2005/8/layout/bProcess4"/>
    <dgm:cxn modelId="{551C4062-8A8C-4E4A-8307-715EDDB1762B}" type="presParOf" srcId="{2DBCCCF0-A2B4-4D2F-9A8C-21EAD063318B}" destId="{1FC4AE27-03C5-4F88-8330-F08720A53929}" srcOrd="4" destOrd="0" presId="urn:microsoft.com/office/officeart/2005/8/layout/bProcess4"/>
    <dgm:cxn modelId="{B61A6456-9769-4BB5-A059-6C0C78E6A56F}" type="presParOf" srcId="{1FC4AE27-03C5-4F88-8330-F08720A53929}" destId="{A94ED50E-E576-43DD-B66A-4E78BB2BFBCD}" srcOrd="0" destOrd="0" presId="urn:microsoft.com/office/officeart/2005/8/layout/bProcess4"/>
    <dgm:cxn modelId="{B5653F5A-33EE-43D7-B2D6-ED9EE83E3591}" type="presParOf" srcId="{1FC4AE27-03C5-4F88-8330-F08720A53929}" destId="{CE1E4745-F1E2-4996-AC7A-34F69CEBA687}" srcOrd="1" destOrd="0" presId="urn:microsoft.com/office/officeart/2005/8/layout/bProcess4"/>
    <dgm:cxn modelId="{5F956E50-EB8A-41E1-80B5-DFF7C3830200}" type="presParOf" srcId="{2DBCCCF0-A2B4-4D2F-9A8C-21EAD063318B}" destId="{3B40E01A-A088-4086-A26F-0583F1290E49}" srcOrd="5" destOrd="0" presId="urn:microsoft.com/office/officeart/2005/8/layout/bProcess4"/>
    <dgm:cxn modelId="{E1918CB6-ED63-4B08-A0B4-3B4A918CEDC8}" type="presParOf" srcId="{2DBCCCF0-A2B4-4D2F-9A8C-21EAD063318B}" destId="{41348210-F1CC-4E59-AA05-F4F5D6AE3AFD}" srcOrd="6" destOrd="0" presId="urn:microsoft.com/office/officeart/2005/8/layout/bProcess4"/>
    <dgm:cxn modelId="{73984D73-4E65-4F09-B57B-58D1C165EB0B}" type="presParOf" srcId="{41348210-F1CC-4E59-AA05-F4F5D6AE3AFD}" destId="{87722CAB-B60B-41F4-9AC4-E0A0E85CEB45}" srcOrd="0" destOrd="0" presId="urn:microsoft.com/office/officeart/2005/8/layout/bProcess4"/>
    <dgm:cxn modelId="{827E56DF-6764-4441-8DE5-8A81219B2AC0}" type="presParOf" srcId="{41348210-F1CC-4E59-AA05-F4F5D6AE3AFD}" destId="{1C58B3FB-4472-4A74-9D74-27E472DE638A}" srcOrd="1" destOrd="0" presId="urn:microsoft.com/office/officeart/2005/8/layout/bProcess4"/>
    <dgm:cxn modelId="{CDFF44B1-0D40-4F48-B69B-64F73423C1E3}" type="presParOf" srcId="{2DBCCCF0-A2B4-4D2F-9A8C-21EAD063318B}" destId="{33D81FA9-A766-4C63-B469-69DB84982FBA}" srcOrd="7" destOrd="0" presId="urn:microsoft.com/office/officeart/2005/8/layout/bProcess4"/>
    <dgm:cxn modelId="{1A55AB88-3237-4F3C-B406-81BB7146BA59}" type="presParOf" srcId="{2DBCCCF0-A2B4-4D2F-9A8C-21EAD063318B}" destId="{6B5ED2B1-4344-4CF5-926D-8B2475AD32DA}" srcOrd="8" destOrd="0" presId="urn:microsoft.com/office/officeart/2005/8/layout/bProcess4"/>
    <dgm:cxn modelId="{16195C6E-C230-4468-9B91-B458B5D0CB27}" type="presParOf" srcId="{6B5ED2B1-4344-4CF5-926D-8B2475AD32DA}" destId="{2C438716-28E6-453C-95BB-17B6B4B06BDC}" srcOrd="0" destOrd="0" presId="urn:microsoft.com/office/officeart/2005/8/layout/bProcess4"/>
    <dgm:cxn modelId="{ED1F3669-7D81-456F-BEC8-1FC9D42EE73D}" type="presParOf" srcId="{6B5ED2B1-4344-4CF5-926D-8B2475AD32DA}" destId="{AA46EEF6-4868-4EA9-ADF1-C68AC5F4FA4E}" srcOrd="1" destOrd="0" presId="urn:microsoft.com/office/officeart/2005/8/layout/bProcess4"/>
    <dgm:cxn modelId="{DE9E0417-D383-46B2-A89A-EA926D6373EB}" type="presParOf" srcId="{2DBCCCF0-A2B4-4D2F-9A8C-21EAD063318B}" destId="{1F933DD9-A407-499B-B734-B07E7704A92F}" srcOrd="9" destOrd="0" presId="urn:microsoft.com/office/officeart/2005/8/layout/bProcess4"/>
    <dgm:cxn modelId="{719E8392-88A0-4BFE-B0C0-FD70ED55C648}" type="presParOf" srcId="{2DBCCCF0-A2B4-4D2F-9A8C-21EAD063318B}" destId="{5B6D99EC-8479-422F-9CF8-A395870FC0E7}" srcOrd="10" destOrd="0" presId="urn:microsoft.com/office/officeart/2005/8/layout/bProcess4"/>
    <dgm:cxn modelId="{A24EF1C4-5B92-4F0D-8D1C-E8D901AA953D}" type="presParOf" srcId="{5B6D99EC-8479-422F-9CF8-A395870FC0E7}" destId="{F2087FD7-E461-4F95-B825-ED75584C74CE}" srcOrd="0" destOrd="0" presId="urn:microsoft.com/office/officeart/2005/8/layout/bProcess4"/>
    <dgm:cxn modelId="{E2E29F55-C7FE-4D6A-998E-15DFCC551156}" type="presParOf" srcId="{5B6D99EC-8479-422F-9CF8-A395870FC0E7}" destId="{A0D9DB0D-5497-4749-9927-C31422AF151A}" srcOrd="1" destOrd="0" presId="urn:microsoft.com/office/officeart/2005/8/layout/bProcess4"/>
    <dgm:cxn modelId="{5C971194-5680-466D-B195-D28BBCD52F7A}" type="presParOf" srcId="{2DBCCCF0-A2B4-4D2F-9A8C-21EAD063318B}" destId="{12646587-A192-41D8-B139-C1D0012983AA}" srcOrd="11" destOrd="0" presId="urn:microsoft.com/office/officeart/2005/8/layout/bProcess4"/>
    <dgm:cxn modelId="{616FCC9B-5627-4BF6-B276-65DBA1521B79}" type="presParOf" srcId="{2DBCCCF0-A2B4-4D2F-9A8C-21EAD063318B}" destId="{234529E2-E4A3-4443-942A-1E2EA2226420}" srcOrd="12" destOrd="0" presId="urn:microsoft.com/office/officeart/2005/8/layout/bProcess4"/>
    <dgm:cxn modelId="{F6655CFD-D0EB-428F-BD04-7C134A0808B3}" type="presParOf" srcId="{234529E2-E4A3-4443-942A-1E2EA2226420}" destId="{2E3FF602-EFDE-4480-B72D-10284CB8AE58}" srcOrd="0" destOrd="0" presId="urn:microsoft.com/office/officeart/2005/8/layout/bProcess4"/>
    <dgm:cxn modelId="{20861CA5-6A98-409A-8108-FE8A89F0FAC1}" type="presParOf" srcId="{234529E2-E4A3-4443-942A-1E2EA2226420}" destId="{D360828C-6675-468A-B81C-D58CDE07B70A}" srcOrd="1" destOrd="0" presId="urn:microsoft.com/office/officeart/2005/8/layout/bProcess4"/>
    <dgm:cxn modelId="{8DF1BCED-A77C-4AF7-A53C-8B6EAA30F298}" type="presParOf" srcId="{2DBCCCF0-A2B4-4D2F-9A8C-21EAD063318B}" destId="{C9830ED3-0B69-4E0E-B9B4-6D54DEEA964E}" srcOrd="13" destOrd="0" presId="urn:microsoft.com/office/officeart/2005/8/layout/bProcess4"/>
    <dgm:cxn modelId="{A7E18241-23C5-44C9-9631-2F8F90087E7F}" type="presParOf" srcId="{2DBCCCF0-A2B4-4D2F-9A8C-21EAD063318B}" destId="{D408577E-57A5-474D-9FD8-ECB1490DEDCB}" srcOrd="14" destOrd="0" presId="urn:microsoft.com/office/officeart/2005/8/layout/bProcess4"/>
    <dgm:cxn modelId="{33FED715-D732-4B79-82E4-7685695AB455}" type="presParOf" srcId="{D408577E-57A5-474D-9FD8-ECB1490DEDCB}" destId="{D9E35878-74E0-4BA3-A149-5EC72773AA0C}" srcOrd="0" destOrd="0" presId="urn:microsoft.com/office/officeart/2005/8/layout/bProcess4"/>
    <dgm:cxn modelId="{BBF5B1D9-E479-4D33-B6CC-761255BF33A7}" type="presParOf" srcId="{D408577E-57A5-474D-9FD8-ECB1490DEDCB}" destId="{143E38C9-0EB6-4DB3-A672-5073CE35C3B5}" srcOrd="1" destOrd="0" presId="urn:microsoft.com/office/officeart/2005/8/layout/bProcess4"/>
  </dgm:cxnLst>
  <dgm:bg>
    <a:solidFill>
      <a:srgbClr val="00B05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buClr>
                <a:srgbClr val="000000"/>
              </a:buClr>
              <a:buSzPct val="100000"/>
              <a:buFont typeface="Times New Roman" pitchFamily="16" charset="0"/>
              <a:buNone/>
              <a:defRPr sz="1300">
                <a:latin typeface="Arial" charset="0"/>
              </a:defRPr>
            </a:lvl1pPr>
          </a:lstStyle>
          <a:p>
            <a:pPr>
              <a:defRPr/>
            </a:pPr>
            <a:fld id="{54E6C362-5185-4BC2-8D5B-4B0719AA9CF0}" type="datetimeFigureOut">
              <a:rPr lang="en-US"/>
              <a:pPr>
                <a:defRPr/>
              </a:pPr>
              <a:t>8/20/2015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buClr>
                <a:srgbClr val="000000"/>
              </a:buClr>
              <a:buSzPct val="100000"/>
              <a:buFont typeface="Times New Roman" pitchFamily="16" charset="0"/>
              <a:buNone/>
              <a:defRPr sz="1300">
                <a:latin typeface="Arial"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buClr>
                <a:srgbClr val="000000"/>
              </a:buClr>
              <a:buSzPct val="100000"/>
              <a:buFont typeface="Times New Roman" panose="02020603050405020304" pitchFamily="18" charset="0"/>
              <a:buNone/>
              <a:defRPr sz="1300"/>
            </a:lvl1pPr>
          </a:lstStyle>
          <a:p>
            <a:pPr>
              <a:defRPr/>
            </a:pPr>
            <a:fld id="{F685E799-7FBF-4782-8F5E-4FA288CAFF55}" type="slidenum">
              <a:rPr lang="en-US"/>
              <a:pPr>
                <a:defRPr/>
              </a:pPr>
              <a:t>‹#›</a:t>
            </a:fld>
            <a:endParaRPr lang="en-US"/>
          </a:p>
        </p:txBody>
      </p:sp>
    </p:spTree>
    <p:extLst>
      <p:ext uri="{BB962C8B-B14F-4D97-AF65-F5344CB8AC3E}">
        <p14:creationId xmlns:p14="http://schemas.microsoft.com/office/powerpoint/2010/main" val="40930249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3" name="AutoShape 2"/>
          <p:cNvSpPr>
            <a:spLocks noChangeArrowheads="1"/>
          </p:cNvSpPr>
          <p:nvPr/>
        </p:nvSpPr>
        <p:spPr bwMode="auto">
          <a:xfrm>
            <a:off x="0" y="0"/>
            <a:ext cx="7315200" cy="96012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5124" name="Text Box 3"/>
          <p:cNvSpPr txBox="1">
            <a:spLocks noChangeArrowheads="1"/>
          </p:cNvSpPr>
          <p:nvPr/>
        </p:nvSpPr>
        <p:spPr bwMode="auto">
          <a:xfrm>
            <a:off x="0" y="0"/>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48" name="Rectangle 4"/>
          <p:cNvSpPr>
            <a:spLocks noGrp="1" noChangeArrowheads="1"/>
          </p:cNvSpPr>
          <p:nvPr>
            <p:ph type="dt"/>
          </p:nvPr>
        </p:nvSpPr>
        <p:spPr bwMode="auto">
          <a:xfrm>
            <a:off x="4143375" y="0"/>
            <a:ext cx="3167063" cy="476250"/>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lvl1pPr algn="r" eaLnBrk="1" hangingPunct="1">
              <a:buClrTx/>
              <a:buSzPct val="100000"/>
              <a:buFontTx/>
              <a:buNone/>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latin typeface="Arial" charset="0"/>
                <a:cs typeface="Arial Unicode MS" charset="0"/>
              </a:defRPr>
            </a:lvl1pPr>
          </a:lstStyle>
          <a:p>
            <a:pPr>
              <a:defRPr/>
            </a:pPr>
            <a:endParaRPr lang="en-US"/>
          </a:p>
        </p:txBody>
      </p:sp>
      <p:sp>
        <p:nvSpPr>
          <p:cNvPr id="5126" name="Rectangle 5"/>
          <p:cNvSpPr>
            <a:spLocks noGrp="1" noRot="1" noChangeAspect="1" noChangeArrowheads="1"/>
          </p:cNvSpPr>
          <p:nvPr>
            <p:ph type="sldImg"/>
          </p:nvPr>
        </p:nvSpPr>
        <p:spPr bwMode="auto">
          <a:xfrm>
            <a:off x="458788" y="720725"/>
            <a:ext cx="6394450" cy="3597275"/>
          </a:xfrm>
          <a:prstGeom prst="rect">
            <a:avLst/>
          </a:prstGeom>
          <a:noFill/>
          <a:ln w="12600" cap="sq">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0" name="Rectangle 6"/>
          <p:cNvSpPr>
            <a:spLocks noGrp="1" noChangeArrowheads="1"/>
          </p:cNvSpPr>
          <p:nvPr>
            <p:ph type="body"/>
          </p:nvPr>
        </p:nvSpPr>
        <p:spPr bwMode="auto">
          <a:xfrm>
            <a:off x="731838" y="4560888"/>
            <a:ext cx="5848350" cy="4316412"/>
          </a:xfrm>
          <a:prstGeom prst="rect">
            <a:avLst/>
          </a:prstGeom>
          <a:noFill/>
          <a:ln w="9525" cap="flat">
            <a:noFill/>
            <a:round/>
            <a:headEnd/>
            <a:tailEnd/>
          </a:ln>
          <a:effectLst/>
        </p:spPr>
        <p:txBody>
          <a:bodyPr vert="horz" wrap="square" lIns="95139" tIns="49472" rIns="95139" bIns="49472" numCol="1" anchor="t" anchorCtr="0" compatLnSpc="1">
            <a:prstTxWarp prst="textNoShape">
              <a:avLst/>
            </a:prstTxWarp>
          </a:bodyPr>
          <a:lstStyle/>
          <a:p>
            <a:pPr lvl="0"/>
            <a:endParaRPr lang="en-US" noProof="0" smtClean="0"/>
          </a:p>
        </p:txBody>
      </p:sp>
      <p:sp>
        <p:nvSpPr>
          <p:cNvPr id="5128" name="Text Box 7"/>
          <p:cNvSpPr txBox="1">
            <a:spLocks noChangeArrowheads="1"/>
          </p:cNvSpPr>
          <p:nvPr/>
        </p:nvSpPr>
        <p:spPr bwMode="auto">
          <a:xfrm>
            <a:off x="0"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6661" tIns="48331" rIns="96661" bIns="48331" anchor="ctr"/>
          <a:lstStyle/>
          <a:p>
            <a:pPr eaLnBrk="1" hangingPunct="1">
              <a:buClr>
                <a:srgbClr val="000000"/>
              </a:buClr>
              <a:buSzPct val="100000"/>
              <a:buFont typeface="Times New Roman" panose="02020603050405020304" pitchFamily="18" charset="0"/>
              <a:buNone/>
            </a:pPr>
            <a:endParaRPr lang="en-US" altLang="en-US"/>
          </a:p>
        </p:txBody>
      </p:sp>
      <p:sp>
        <p:nvSpPr>
          <p:cNvPr id="6152" name="Rectangle 8"/>
          <p:cNvSpPr>
            <a:spLocks noGrp="1" noChangeArrowheads="1"/>
          </p:cNvSpPr>
          <p:nvPr>
            <p:ph type="sldNum"/>
          </p:nvPr>
        </p:nvSpPr>
        <p:spPr bwMode="auto">
          <a:xfrm>
            <a:off x="4143375" y="9120188"/>
            <a:ext cx="3167063" cy="476250"/>
          </a:xfrm>
          <a:prstGeom prst="rect">
            <a:avLst/>
          </a:prstGeom>
          <a:noFill/>
          <a:ln w="9525" cap="flat">
            <a:noFill/>
            <a:round/>
            <a:headEnd/>
            <a:tailEnd/>
          </a:ln>
          <a:effectLst/>
        </p:spPr>
        <p:txBody>
          <a:bodyPr vert="horz" wrap="square" lIns="95139" tIns="49472" rIns="95139" bIns="49472" numCol="1" anchor="b" anchorCtr="0" compatLnSpc="1">
            <a:prstTxWarp prst="textNoShape">
              <a:avLst/>
            </a:prstTxWarp>
          </a:bodyPr>
          <a:lstStyle>
            <a:lvl1pPr algn="r" eaLnBrk="1" hangingPunct="1">
              <a:buSzPct val="100000"/>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sz="1300">
                <a:solidFill>
                  <a:srgbClr val="000000"/>
                </a:solidFill>
                <a:ea typeface="Arial Unicode MS" panose="020B0604020202020204" pitchFamily="34" charset="-128"/>
                <a:cs typeface="Arial Unicode MS" panose="020B0604020202020204" pitchFamily="34" charset="-128"/>
              </a:defRPr>
            </a:lvl1pPr>
          </a:lstStyle>
          <a:p>
            <a:pPr>
              <a:defRPr/>
            </a:pPr>
            <a:fld id="{010154A5-0236-4FF9-ABA2-54E8A186A936}" type="slidenum">
              <a:rPr lang="en-US"/>
              <a:pPr>
                <a:defRPr/>
              </a:pPr>
              <a:t>‹#›</a:t>
            </a:fld>
            <a:endParaRPr lang="en-US"/>
          </a:p>
        </p:txBody>
      </p:sp>
    </p:spTree>
    <p:extLst>
      <p:ext uri="{BB962C8B-B14F-4D97-AF65-F5344CB8AC3E}">
        <p14:creationId xmlns:p14="http://schemas.microsoft.com/office/powerpoint/2010/main" val="365385055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guide.agilealliance.org/timeline.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0936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32854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xfrm>
            <a:off x="458788" y="720725"/>
            <a:ext cx="6394450" cy="3597275"/>
          </a:xfrm>
          <a:ln/>
        </p:spPr>
      </p:sp>
      <p:sp>
        <p:nvSpPr>
          <p:cNvPr id="245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457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1E6653B-4C4E-47A6-8729-4714E84293B3}" type="slidenum">
              <a:rPr lang="en-US" altLang="en-US" sz="1300" smtClean="0">
                <a:latin typeface="Arial" panose="020B0604020202020204" pitchFamily="34" charset="0"/>
              </a:rPr>
              <a:pPr>
                <a:spcBef>
                  <a:spcPct val="0"/>
                </a:spcBef>
                <a:buClrTx/>
                <a:buFontTx/>
                <a:buNone/>
              </a:pPr>
              <a:t>100</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39775474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xfrm>
            <a:off x="458788" y="720725"/>
            <a:ext cx="6394450" cy="3597275"/>
          </a:xfrm>
          <a:ln/>
        </p:spPr>
      </p:sp>
      <p:sp>
        <p:nvSpPr>
          <p:cNvPr id="249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4986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33670FB-8A02-4A06-8E75-10918B101C34}" type="slidenum">
              <a:rPr lang="en-US" altLang="en-US" sz="1300" smtClean="0">
                <a:latin typeface="Arial" panose="020B0604020202020204" pitchFamily="34" charset="0"/>
              </a:rPr>
              <a:pPr>
                <a:spcBef>
                  <a:spcPct val="0"/>
                </a:spcBef>
                <a:buClrTx/>
                <a:buFontTx/>
                <a:buNone/>
              </a:pPr>
              <a:t>101</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40044903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59245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xfrm>
            <a:off x="458788" y="720725"/>
            <a:ext cx="6394450" cy="3597275"/>
          </a:xfrm>
          <a:ln/>
        </p:spPr>
      </p:sp>
      <p:sp>
        <p:nvSpPr>
          <p:cNvPr id="266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6624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4547207-93D4-4A08-A369-28499D27F67E}" type="slidenum">
              <a:rPr lang="en-US" altLang="en-US" sz="1300" smtClean="0">
                <a:latin typeface="Arial" panose="020B0604020202020204" pitchFamily="34" charset="0"/>
              </a:rPr>
              <a:pPr>
                <a:spcBef>
                  <a:spcPct val="0"/>
                </a:spcBef>
                <a:buClrTx/>
                <a:buFontTx/>
                <a:buNone/>
              </a:pPr>
              <a:t>103</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7609189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xfrm>
            <a:off x="458788" y="720725"/>
            <a:ext cx="6394450" cy="3597275"/>
          </a:xfrm>
          <a:ln/>
        </p:spPr>
      </p:sp>
      <p:sp>
        <p:nvSpPr>
          <p:cNvPr id="251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5190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E0AD03D-97C3-4161-9F6E-9EF55576B614}" type="slidenum">
              <a:rPr lang="en-US" altLang="en-US" sz="1300" smtClean="0">
                <a:latin typeface="Arial" panose="020B0604020202020204" pitchFamily="34" charset="0"/>
              </a:rPr>
              <a:pPr>
                <a:spcBef>
                  <a:spcPct val="0"/>
                </a:spcBef>
                <a:buClrTx/>
                <a:buFontTx/>
                <a:buNone/>
              </a:pPr>
              <a:t>104</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8422649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50351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xfrm>
            <a:off x="458788" y="720725"/>
            <a:ext cx="6394450" cy="3597275"/>
          </a:xfrm>
          <a:ln/>
        </p:spPr>
      </p:sp>
      <p:sp>
        <p:nvSpPr>
          <p:cNvPr id="288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88772"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A6E4E49-7A35-418A-80DE-850D37ABF857}" type="slidenum">
              <a:rPr lang="en-US" altLang="en-US" sz="1300" smtClean="0">
                <a:latin typeface="Arial" panose="020B0604020202020204" pitchFamily="34" charset="0"/>
              </a:rPr>
              <a:pPr>
                <a:spcBef>
                  <a:spcPct val="0"/>
                </a:spcBef>
                <a:buClrTx/>
                <a:buFontTx/>
                <a:buNone/>
              </a:pPr>
              <a:t>106</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3901291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xfrm>
            <a:off x="458788" y="720725"/>
            <a:ext cx="6394450" cy="3597275"/>
          </a:xfrm>
          <a:ln/>
        </p:spPr>
      </p:sp>
      <p:sp>
        <p:nvSpPr>
          <p:cNvPr id="286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8672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99760BD-30E7-41DE-B4A7-95331EC48B31}" type="slidenum">
              <a:rPr lang="en-US" altLang="en-US" sz="1300" smtClean="0">
                <a:latin typeface="Arial" panose="020B0604020202020204" pitchFamily="34" charset="0"/>
              </a:rPr>
              <a:pPr>
                <a:spcBef>
                  <a:spcPct val="0"/>
                </a:spcBef>
                <a:buClrTx/>
                <a:buFontTx/>
                <a:buNone/>
              </a:pPr>
              <a:t>107</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32765370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Slide Image Placeholder 1"/>
          <p:cNvSpPr>
            <a:spLocks noGrp="1" noRot="1" noChangeAspect="1" noTextEdit="1"/>
          </p:cNvSpPr>
          <p:nvPr>
            <p:ph type="sldImg"/>
          </p:nvPr>
        </p:nvSpPr>
        <p:spPr>
          <a:xfrm>
            <a:off x="458788" y="720725"/>
            <a:ext cx="6394450" cy="3597275"/>
          </a:xfrm>
          <a:ln/>
        </p:spPr>
      </p:sp>
      <p:sp>
        <p:nvSpPr>
          <p:cNvPr id="356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35635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F0920D3-3A93-48BE-9153-3A6598B9DDDD}" type="slidenum">
              <a:rPr lang="en-US" altLang="en-US" sz="1300" smtClean="0">
                <a:latin typeface="Arial" panose="020B0604020202020204" pitchFamily="34" charset="0"/>
              </a:rPr>
              <a:pPr>
                <a:spcBef>
                  <a:spcPct val="0"/>
                </a:spcBef>
                <a:buClrTx/>
                <a:buFontTx/>
                <a:buNone/>
              </a:pPr>
              <a:t>108</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31999390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Image Placeholder 1"/>
          <p:cNvSpPr>
            <a:spLocks noGrp="1" noRot="1" noChangeAspect="1" noTextEdit="1"/>
          </p:cNvSpPr>
          <p:nvPr>
            <p:ph type="sldImg"/>
          </p:nvPr>
        </p:nvSpPr>
        <p:spPr>
          <a:xfrm>
            <a:off x="458788" y="720725"/>
            <a:ext cx="6394450" cy="3597275"/>
          </a:xfrm>
          <a:ln/>
        </p:spPr>
      </p:sp>
      <p:sp>
        <p:nvSpPr>
          <p:cNvPr id="546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5468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E6279A4D-9681-4DD8-BAE8-DC348CC7E71F}" type="slidenum">
              <a:rPr lang="en-US" altLang="en-US" sz="1300" smtClean="0">
                <a:latin typeface="Arial" panose="020B0604020202020204" pitchFamily="34" charset="0"/>
              </a:rPr>
              <a:pPr>
                <a:spcBef>
                  <a:spcPct val="0"/>
                </a:spcBef>
                <a:buClrTx/>
                <a:buFontTx/>
                <a:buNone/>
              </a:pPr>
              <a:t>109</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2017398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11</a:t>
            </a:fld>
            <a:endParaRPr lang="en-US"/>
          </a:p>
        </p:txBody>
      </p:sp>
    </p:spTree>
    <p:extLst>
      <p:ext uri="{BB962C8B-B14F-4D97-AF65-F5344CB8AC3E}">
        <p14:creationId xmlns:p14="http://schemas.microsoft.com/office/powerpoint/2010/main" val="36483301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Image Placeholder 1"/>
          <p:cNvSpPr>
            <a:spLocks noGrp="1" noRot="1" noChangeAspect="1" noTextEdit="1"/>
          </p:cNvSpPr>
          <p:nvPr>
            <p:ph type="sldImg"/>
          </p:nvPr>
        </p:nvSpPr>
        <p:spPr>
          <a:xfrm>
            <a:off x="458788" y="720725"/>
            <a:ext cx="6394450" cy="3597275"/>
          </a:xfrm>
          <a:ln/>
        </p:spPr>
      </p:sp>
      <p:sp>
        <p:nvSpPr>
          <p:cNvPr id="548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548868"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EB630EB-4B1B-4456-8212-8CFF7E1312D2}" type="slidenum">
              <a:rPr lang="en-US" altLang="en-US" sz="1300" smtClean="0">
                <a:latin typeface="Arial" panose="020B0604020202020204" pitchFamily="34" charset="0"/>
              </a:rPr>
              <a:pPr>
                <a:spcBef>
                  <a:spcPct val="0"/>
                </a:spcBef>
                <a:buClrTx/>
                <a:buFontTx/>
                <a:buNone/>
              </a:pPr>
              <a:t>110</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0666266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Image Placeholder 1"/>
          <p:cNvSpPr>
            <a:spLocks noGrp="1" noRot="1" noChangeAspect="1" noTextEdit="1"/>
          </p:cNvSpPr>
          <p:nvPr>
            <p:ph type="sldImg"/>
          </p:nvPr>
        </p:nvSpPr>
        <p:spPr>
          <a:xfrm>
            <a:off x="458788" y="720725"/>
            <a:ext cx="6394450" cy="3597275"/>
          </a:xfrm>
          <a:ln/>
        </p:spPr>
      </p:sp>
      <p:sp>
        <p:nvSpPr>
          <p:cNvPr id="550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55091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0FF4194-6606-46BE-97E1-D2106AC96B40}" type="slidenum">
              <a:rPr lang="en-US" altLang="en-US" sz="1300" smtClean="0">
                <a:latin typeface="Arial" panose="020B0604020202020204" pitchFamily="34" charset="0"/>
              </a:rPr>
              <a:pPr>
                <a:spcBef>
                  <a:spcPct val="0"/>
                </a:spcBef>
                <a:buClrTx/>
                <a:buFontTx/>
                <a:buNone/>
              </a:pPr>
              <a:t>111</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7569904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Image Placeholder 1"/>
          <p:cNvSpPr>
            <a:spLocks noGrp="1" noRot="1" noChangeAspect="1" noTextEdit="1"/>
          </p:cNvSpPr>
          <p:nvPr>
            <p:ph type="sldImg"/>
          </p:nvPr>
        </p:nvSpPr>
        <p:spPr>
          <a:xfrm>
            <a:off x="458788" y="720725"/>
            <a:ext cx="6394450" cy="3597275"/>
          </a:xfrm>
          <a:ln/>
        </p:spPr>
      </p:sp>
      <p:sp>
        <p:nvSpPr>
          <p:cNvPr id="552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552964"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E02440D-87AC-4371-83D2-73A50281BF76}" type="slidenum">
              <a:rPr lang="en-US" altLang="en-US" sz="1300" smtClean="0">
                <a:latin typeface="Arial" panose="020B0604020202020204" pitchFamily="34" charset="0"/>
              </a:rPr>
              <a:pPr>
                <a:spcBef>
                  <a:spcPct val="0"/>
                </a:spcBef>
                <a:buClrTx/>
                <a:buFontTx/>
                <a:buNone/>
              </a:pPr>
              <a:t>112</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0373361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54936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43" name="Shape 9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847050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Shape 12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22" name="Shape 1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3840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Shape 13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719496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Shape 134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44" name="Shape 1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6006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Shape 135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51" name="Shape 1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39183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Shape 135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60" name="Shape 1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874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12</a:t>
            </a:fld>
            <a:endParaRPr lang="en-US"/>
          </a:p>
        </p:txBody>
      </p:sp>
    </p:spTree>
    <p:extLst>
      <p:ext uri="{BB962C8B-B14F-4D97-AF65-F5344CB8AC3E}">
        <p14:creationId xmlns:p14="http://schemas.microsoft.com/office/powerpoint/2010/main" val="43601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120</a:t>
            </a:fld>
            <a:endParaRPr lang="en-US"/>
          </a:p>
        </p:txBody>
      </p:sp>
    </p:spTree>
    <p:extLst>
      <p:ext uri="{BB962C8B-B14F-4D97-AF65-F5344CB8AC3E}">
        <p14:creationId xmlns:p14="http://schemas.microsoft.com/office/powerpoint/2010/main" val="3295175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121</a:t>
            </a:fld>
            <a:endParaRPr lang="en-US"/>
          </a:p>
        </p:txBody>
      </p:sp>
    </p:spTree>
    <p:extLst>
      <p:ext uri="{BB962C8B-B14F-4D97-AF65-F5344CB8AC3E}">
        <p14:creationId xmlns:p14="http://schemas.microsoft.com/office/powerpoint/2010/main" val="22046460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p:cNvSpPr>
            <a:spLocks noGrp="1" noRot="1" noChangeAspect="1" noTextEdit="1"/>
          </p:cNvSpPr>
          <p:nvPr>
            <p:ph type="sldImg"/>
          </p:nvPr>
        </p:nvSpPr>
        <p:spPr>
          <a:ln/>
        </p:spPr>
      </p:sp>
      <p:sp>
        <p:nvSpPr>
          <p:cNvPr id="88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880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EF64148-1D08-407C-BB6D-71569294BFDF}" type="slidenum">
              <a:rPr lang="en-US" altLang="en-US" sz="1300" smtClean="0">
                <a:latin typeface="Arial" panose="020B0604020202020204" pitchFamily="34" charset="0"/>
              </a:rPr>
              <a:pPr>
                <a:spcBef>
                  <a:spcPct val="0"/>
                </a:spcBef>
                <a:buClrTx/>
                <a:buFontTx/>
                <a:buNone/>
              </a:pPr>
              <a:t>122</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2390120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79820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00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321D9CD2-55AF-4591-AF87-F7D90CC25F54}" type="slidenum">
              <a:rPr lang="en-US" altLang="en-US" sz="1300" smtClean="0">
                <a:latin typeface="Arial" panose="020B0604020202020204" pitchFamily="34" charset="0"/>
              </a:rPr>
              <a:pPr>
                <a:spcBef>
                  <a:spcPct val="0"/>
                </a:spcBef>
                <a:buClrTx/>
                <a:buFontTx/>
                <a:buNone/>
              </a:pPr>
              <a:t>14</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3170647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ltLang="en-US" smtClean="0">
                <a:solidFill>
                  <a:schemeClr val="tx1"/>
                </a:solidFill>
                <a:latin typeface="Times New Roman" panose="02020603050405020304" pitchFamily="18" charset="0"/>
                <a:hlinkClick r:id="rId3"/>
              </a:rPr>
              <a:t>http://guide.agilealliance.org/timeline.html</a:t>
            </a:r>
            <a:endParaRPr lang="en-IN" altLang="en-US" smtClean="0">
              <a:solidFill>
                <a:schemeClr val="tx1"/>
              </a:solidFill>
              <a:latin typeface="Times New Roman" panose="02020603050405020304" pitchFamily="18" charset="0"/>
            </a:endParaRPr>
          </a:p>
        </p:txBody>
      </p:sp>
      <p:sp>
        <p:nvSpPr>
          <p:cNvPr id="522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1pPr>
            <a:lvl2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2pPr>
            <a:lvl3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3pPr>
            <a:lvl4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4pPr>
            <a:lvl5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5pPr>
            <a:lvl6pPr marL="25146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6pPr>
            <a:lvl7pPr marL="29718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7pPr>
            <a:lvl8pPr marL="34290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8pPr>
            <a:lvl9pPr marL="3886200" indent="-228600" defTabSz="449263"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bg1"/>
                </a:solidFill>
                <a:latin typeface="Arial" panose="020B0604020202020204" pitchFamily="34" charset="0"/>
              </a:defRPr>
            </a:lvl9pPr>
          </a:lstStyle>
          <a:p>
            <a:fld id="{22DF3D50-6A98-441D-84CE-53B0697CC361}" type="slidenum">
              <a:rPr lang="en-US" altLang="en-US" smtClean="0">
                <a:solidFill>
                  <a:srgbClr val="000000"/>
                </a:solidFill>
              </a:rPr>
              <a:pPr/>
              <a:t>15</a:t>
            </a:fld>
            <a:endParaRPr lang="en-US" altLang="en-US" smtClean="0">
              <a:solidFill>
                <a:srgbClr val="000000"/>
              </a:solidFill>
            </a:endParaRPr>
          </a:p>
        </p:txBody>
      </p:sp>
    </p:spTree>
    <p:extLst>
      <p:ext uri="{BB962C8B-B14F-4D97-AF65-F5344CB8AC3E}">
        <p14:creationId xmlns:p14="http://schemas.microsoft.com/office/powerpoint/2010/main" val="4220900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8792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184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46033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006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19726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2512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7065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12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41178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00528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92812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26</a:t>
            </a:fld>
            <a:endParaRPr lang="en-US"/>
          </a:p>
        </p:txBody>
      </p:sp>
    </p:spTree>
    <p:extLst>
      <p:ext uri="{BB962C8B-B14F-4D97-AF65-F5344CB8AC3E}">
        <p14:creationId xmlns:p14="http://schemas.microsoft.com/office/powerpoint/2010/main" val="4030185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37210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28</a:t>
            </a:fld>
            <a:endParaRPr lang="en-US"/>
          </a:p>
        </p:txBody>
      </p:sp>
    </p:spTree>
    <p:extLst>
      <p:ext uri="{BB962C8B-B14F-4D97-AF65-F5344CB8AC3E}">
        <p14:creationId xmlns:p14="http://schemas.microsoft.com/office/powerpoint/2010/main" val="90229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5821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4970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30</a:t>
            </a:fld>
            <a:endParaRPr lang="en-US"/>
          </a:p>
        </p:txBody>
      </p:sp>
    </p:spTree>
    <p:extLst>
      <p:ext uri="{BB962C8B-B14F-4D97-AF65-F5344CB8AC3E}">
        <p14:creationId xmlns:p14="http://schemas.microsoft.com/office/powerpoint/2010/main" val="2820371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32315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80874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33</a:t>
            </a:fld>
            <a:endParaRPr lang="en-US"/>
          </a:p>
        </p:txBody>
      </p:sp>
    </p:spTree>
    <p:extLst>
      <p:ext uri="{BB962C8B-B14F-4D97-AF65-F5344CB8AC3E}">
        <p14:creationId xmlns:p14="http://schemas.microsoft.com/office/powerpoint/2010/main" val="154594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91269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93435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25950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37</a:t>
            </a:fld>
            <a:endParaRPr lang="en-US"/>
          </a:p>
        </p:txBody>
      </p:sp>
    </p:spTree>
    <p:extLst>
      <p:ext uri="{BB962C8B-B14F-4D97-AF65-F5344CB8AC3E}">
        <p14:creationId xmlns:p14="http://schemas.microsoft.com/office/powerpoint/2010/main" val="1175304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3692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58202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1915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Slide Image Placeholder 1"/>
          <p:cNvSpPr>
            <a:spLocks noGrp="1" noRot="1" noChangeAspect="1" noTextEdit="1"/>
          </p:cNvSpPr>
          <p:nvPr>
            <p:ph type="sldImg"/>
          </p:nvPr>
        </p:nvSpPr>
        <p:spPr>
          <a:xfrm>
            <a:off x="458788" y="720725"/>
            <a:ext cx="6394450" cy="3597275"/>
          </a:xfrm>
          <a:ln/>
        </p:spPr>
      </p:sp>
      <p:sp>
        <p:nvSpPr>
          <p:cNvPr id="335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335876"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C137D79D-D64F-4BC8-864A-82F5F513A2A3}" type="slidenum">
              <a:rPr lang="en-US" altLang="en-US" sz="1300" smtClean="0">
                <a:latin typeface="Arial" panose="020B0604020202020204" pitchFamily="34" charset="0"/>
              </a:rPr>
              <a:pPr>
                <a:spcBef>
                  <a:spcPct val="0"/>
                </a:spcBef>
                <a:buClrTx/>
                <a:buFontTx/>
                <a:buNone/>
              </a:pPr>
              <a:t>40</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2600960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a:xfrm>
            <a:off x="458788" y="720725"/>
            <a:ext cx="6394450" cy="3597275"/>
          </a:xfrm>
          <a:ln/>
        </p:spPr>
      </p:sp>
      <p:sp>
        <p:nvSpPr>
          <p:cNvPr id="342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3420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0523703-1D18-4ACB-866C-DF939037295C}" type="slidenum">
              <a:rPr lang="en-US" altLang="en-US" sz="1300" smtClean="0">
                <a:latin typeface="Arial" panose="020B0604020202020204" pitchFamily="34" charset="0"/>
              </a:rPr>
              <a:pPr>
                <a:spcBef>
                  <a:spcPct val="0"/>
                </a:spcBef>
                <a:buClrTx/>
                <a:buFontTx/>
                <a:buNone/>
              </a:pPr>
              <a:t>41</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3857117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9549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92966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25734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45</a:t>
            </a:fld>
            <a:endParaRPr lang="en-US"/>
          </a:p>
        </p:txBody>
      </p:sp>
    </p:spTree>
    <p:extLst>
      <p:ext uri="{BB962C8B-B14F-4D97-AF65-F5344CB8AC3E}">
        <p14:creationId xmlns:p14="http://schemas.microsoft.com/office/powerpoint/2010/main" val="1327686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6406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95371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9367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08666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a:t>
            </a:fld>
            <a:endParaRPr lang="en-US"/>
          </a:p>
        </p:txBody>
      </p:sp>
    </p:spTree>
    <p:extLst>
      <p:ext uri="{BB962C8B-B14F-4D97-AF65-F5344CB8AC3E}">
        <p14:creationId xmlns:p14="http://schemas.microsoft.com/office/powerpoint/2010/main" val="623593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681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340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52</a:t>
            </a:fld>
            <a:endParaRPr lang="en-US"/>
          </a:p>
        </p:txBody>
      </p:sp>
    </p:spTree>
    <p:extLst>
      <p:ext uri="{BB962C8B-B14F-4D97-AF65-F5344CB8AC3E}">
        <p14:creationId xmlns:p14="http://schemas.microsoft.com/office/powerpoint/2010/main" val="4050419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83" name="Shape 8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4654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54</a:t>
            </a:fld>
            <a:endParaRPr lang="en-US"/>
          </a:p>
        </p:txBody>
      </p:sp>
    </p:spTree>
    <p:extLst>
      <p:ext uri="{BB962C8B-B14F-4D97-AF65-F5344CB8AC3E}">
        <p14:creationId xmlns:p14="http://schemas.microsoft.com/office/powerpoint/2010/main" val="26208614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55</a:t>
            </a:fld>
            <a:endParaRPr lang="en-US"/>
          </a:p>
        </p:txBody>
      </p:sp>
    </p:spTree>
    <p:extLst>
      <p:ext uri="{BB962C8B-B14F-4D97-AF65-F5344CB8AC3E}">
        <p14:creationId xmlns:p14="http://schemas.microsoft.com/office/powerpoint/2010/main" val="28793938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176465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57</a:t>
            </a:fld>
            <a:endParaRPr lang="en-US"/>
          </a:p>
        </p:txBody>
      </p:sp>
    </p:spTree>
    <p:extLst>
      <p:ext uri="{BB962C8B-B14F-4D97-AF65-F5344CB8AC3E}">
        <p14:creationId xmlns:p14="http://schemas.microsoft.com/office/powerpoint/2010/main" val="3262302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Shape 6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813982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59</a:t>
            </a:fld>
            <a:endParaRPr lang="en-US"/>
          </a:p>
        </p:txBody>
      </p:sp>
    </p:spTree>
    <p:extLst>
      <p:ext uri="{BB962C8B-B14F-4D97-AF65-F5344CB8AC3E}">
        <p14:creationId xmlns:p14="http://schemas.microsoft.com/office/powerpoint/2010/main" val="396171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673160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48266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77074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02508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63</a:t>
            </a:fld>
            <a:endParaRPr lang="en-US"/>
          </a:p>
        </p:txBody>
      </p:sp>
    </p:spTree>
    <p:extLst>
      <p:ext uri="{BB962C8B-B14F-4D97-AF65-F5344CB8AC3E}">
        <p14:creationId xmlns:p14="http://schemas.microsoft.com/office/powerpoint/2010/main" val="1679603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64</a:t>
            </a:fld>
            <a:endParaRPr lang="en-US"/>
          </a:p>
        </p:txBody>
      </p:sp>
    </p:spTree>
    <p:extLst>
      <p:ext uri="{BB962C8B-B14F-4D97-AF65-F5344CB8AC3E}">
        <p14:creationId xmlns:p14="http://schemas.microsoft.com/office/powerpoint/2010/main" val="528664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65</a:t>
            </a:fld>
            <a:endParaRPr lang="en-US"/>
          </a:p>
        </p:txBody>
      </p:sp>
    </p:spTree>
    <p:extLst>
      <p:ext uri="{BB962C8B-B14F-4D97-AF65-F5344CB8AC3E}">
        <p14:creationId xmlns:p14="http://schemas.microsoft.com/office/powerpoint/2010/main" val="14878283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2507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465349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68</a:t>
            </a:fld>
            <a:endParaRPr lang="en-US"/>
          </a:p>
        </p:txBody>
      </p:sp>
    </p:spTree>
    <p:extLst>
      <p:ext uri="{BB962C8B-B14F-4D97-AF65-F5344CB8AC3E}">
        <p14:creationId xmlns:p14="http://schemas.microsoft.com/office/powerpoint/2010/main" val="25701084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69</a:t>
            </a:fld>
            <a:endParaRPr lang="en-US"/>
          </a:p>
        </p:txBody>
      </p:sp>
    </p:spTree>
    <p:extLst>
      <p:ext uri="{BB962C8B-B14F-4D97-AF65-F5344CB8AC3E}">
        <p14:creationId xmlns:p14="http://schemas.microsoft.com/office/powerpoint/2010/main" val="406533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273734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14" name="Shape 8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18113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774041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Shape 8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27" name="Shape 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0777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73</a:t>
            </a:fld>
            <a:endParaRPr lang="en-US"/>
          </a:p>
        </p:txBody>
      </p:sp>
    </p:spTree>
    <p:extLst>
      <p:ext uri="{BB962C8B-B14F-4D97-AF65-F5344CB8AC3E}">
        <p14:creationId xmlns:p14="http://schemas.microsoft.com/office/powerpoint/2010/main" val="1333830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74</a:t>
            </a:fld>
            <a:endParaRPr lang="en-US"/>
          </a:p>
        </p:txBody>
      </p:sp>
    </p:spTree>
    <p:extLst>
      <p:ext uri="{BB962C8B-B14F-4D97-AF65-F5344CB8AC3E}">
        <p14:creationId xmlns:p14="http://schemas.microsoft.com/office/powerpoint/2010/main" val="17909163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75</a:t>
            </a:fld>
            <a:endParaRPr lang="en-US"/>
          </a:p>
        </p:txBody>
      </p:sp>
    </p:spTree>
    <p:extLst>
      <p:ext uri="{BB962C8B-B14F-4D97-AF65-F5344CB8AC3E}">
        <p14:creationId xmlns:p14="http://schemas.microsoft.com/office/powerpoint/2010/main" val="27324464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52" name="Shape 8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4735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90143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895" name="Shape 8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630838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79</a:t>
            </a:fld>
            <a:endParaRPr lang="en-US"/>
          </a:p>
        </p:txBody>
      </p:sp>
    </p:spTree>
    <p:extLst>
      <p:ext uri="{BB962C8B-B14F-4D97-AF65-F5344CB8AC3E}">
        <p14:creationId xmlns:p14="http://schemas.microsoft.com/office/powerpoint/2010/main" val="326528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73649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931" name="Shape 9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9745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011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Shape 1270"/>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71" name="Shape 1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467714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Shape 128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284" name="Shape 1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89598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84</a:t>
            </a:fld>
            <a:endParaRPr lang="en-US"/>
          </a:p>
        </p:txBody>
      </p:sp>
    </p:spTree>
    <p:extLst>
      <p:ext uri="{BB962C8B-B14F-4D97-AF65-F5344CB8AC3E}">
        <p14:creationId xmlns:p14="http://schemas.microsoft.com/office/powerpoint/2010/main" val="1228500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85</a:t>
            </a:fld>
            <a:endParaRPr lang="en-US"/>
          </a:p>
        </p:txBody>
      </p:sp>
    </p:spTree>
    <p:extLst>
      <p:ext uri="{BB962C8B-B14F-4D97-AF65-F5344CB8AC3E}">
        <p14:creationId xmlns:p14="http://schemas.microsoft.com/office/powerpoint/2010/main" val="26979739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86</a:t>
            </a:fld>
            <a:endParaRPr lang="en-US"/>
          </a:p>
        </p:txBody>
      </p:sp>
    </p:spTree>
    <p:extLst>
      <p:ext uri="{BB962C8B-B14F-4D97-AF65-F5344CB8AC3E}">
        <p14:creationId xmlns:p14="http://schemas.microsoft.com/office/powerpoint/2010/main" val="40853077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87</a:t>
            </a:fld>
            <a:endParaRPr lang="en-US"/>
          </a:p>
        </p:txBody>
      </p:sp>
    </p:spTree>
    <p:extLst>
      <p:ext uri="{BB962C8B-B14F-4D97-AF65-F5344CB8AC3E}">
        <p14:creationId xmlns:p14="http://schemas.microsoft.com/office/powerpoint/2010/main" val="9524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88</a:t>
            </a:fld>
            <a:endParaRPr lang="en-US"/>
          </a:p>
        </p:txBody>
      </p:sp>
    </p:spTree>
    <p:extLst>
      <p:ext uri="{BB962C8B-B14F-4D97-AF65-F5344CB8AC3E}">
        <p14:creationId xmlns:p14="http://schemas.microsoft.com/office/powerpoint/2010/main" val="13027034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89</a:t>
            </a:fld>
            <a:endParaRPr lang="en-US"/>
          </a:p>
        </p:txBody>
      </p:sp>
    </p:spTree>
    <p:extLst>
      <p:ext uri="{BB962C8B-B14F-4D97-AF65-F5344CB8AC3E}">
        <p14:creationId xmlns:p14="http://schemas.microsoft.com/office/powerpoint/2010/main" val="2261330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Image Placeholder 1"/>
          <p:cNvSpPr>
            <a:spLocks noGrp="1" noRot="1" noChangeAspect="1" noTextEdit="1"/>
          </p:cNvSpPr>
          <p:nvPr>
            <p:ph type="sldImg"/>
          </p:nvPr>
        </p:nvSpPr>
        <p:spPr>
          <a:ln/>
        </p:spPr>
      </p:sp>
      <p:sp>
        <p:nvSpPr>
          <p:cNvPr id="67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679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8FBFB72-42E6-4807-A152-4006763D4931}" type="slidenum">
              <a:rPr lang="en-US" altLang="en-US" sz="1300" smtClean="0">
                <a:latin typeface="Arial" panose="020B0604020202020204" pitchFamily="34" charset="0"/>
              </a:rPr>
              <a:pPr>
                <a:spcBef>
                  <a:spcPct val="0"/>
                </a:spcBef>
                <a:buClrTx/>
                <a:buFontTx/>
                <a:buNone/>
              </a:pPr>
              <a:t>9</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13815051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90</a:t>
            </a:fld>
            <a:endParaRPr lang="en-US"/>
          </a:p>
        </p:txBody>
      </p:sp>
    </p:spTree>
    <p:extLst>
      <p:ext uri="{BB962C8B-B14F-4D97-AF65-F5344CB8AC3E}">
        <p14:creationId xmlns:p14="http://schemas.microsoft.com/office/powerpoint/2010/main" val="4783884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91</a:t>
            </a:fld>
            <a:endParaRPr lang="en-US"/>
          </a:p>
        </p:txBody>
      </p:sp>
    </p:spTree>
    <p:extLst>
      <p:ext uri="{BB962C8B-B14F-4D97-AF65-F5344CB8AC3E}">
        <p14:creationId xmlns:p14="http://schemas.microsoft.com/office/powerpoint/2010/main" val="25348498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92</a:t>
            </a:fld>
            <a:endParaRPr lang="en-US"/>
          </a:p>
        </p:txBody>
      </p:sp>
    </p:spTree>
    <p:extLst>
      <p:ext uri="{BB962C8B-B14F-4D97-AF65-F5344CB8AC3E}">
        <p14:creationId xmlns:p14="http://schemas.microsoft.com/office/powerpoint/2010/main" val="9587130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hdr" sz="quarter" idx="4294967295"/>
          </p:nvPr>
        </p:nvSpPr>
        <p:spPr bwMode="auto">
          <a:xfrm>
            <a:off x="0"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PMP Preparation  Processes</a:t>
            </a:r>
          </a:p>
        </p:txBody>
      </p:sp>
      <p:sp>
        <p:nvSpPr>
          <p:cNvPr id="763907" name="Rectangle 6"/>
          <p:cNvSpPr>
            <a:spLocks noGrp="1" noChangeArrowheads="1"/>
          </p:cNvSpPr>
          <p:nvPr>
            <p:ph type="ftr" sz="quarter" idx="4294967295"/>
          </p:nvPr>
        </p:nvSpPr>
        <p:spPr bwMode="auto">
          <a:xfrm>
            <a:off x="0" y="9120188"/>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p>
            <a:pPr eaLnBrk="1" hangingPunct="1">
              <a:buClr>
                <a:srgbClr val="000000"/>
              </a:buClr>
              <a:buSzPct val="100000"/>
              <a:buFont typeface="Times New Roman" panose="02020603050405020304" pitchFamily="18" charset="0"/>
              <a:buNone/>
            </a:pPr>
            <a:r>
              <a:rPr lang="en-US" altLang="en-US"/>
              <a:t>www.Compulinkgroup.com</a:t>
            </a:r>
          </a:p>
        </p:txBody>
      </p:sp>
      <p:sp>
        <p:nvSpPr>
          <p:cNvPr id="763908" name="Rectangle 7"/>
          <p:cNvSpPr>
            <a:spLocks noGrp="1" noChangeArrowheads="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7D817E8-D404-4071-A3E7-F359F98708A8}" type="slidenum">
              <a:rPr lang="en-US" altLang="en-US" sz="1300" smtClean="0">
                <a:latin typeface="Arial" panose="020B0604020202020204" pitchFamily="34" charset="0"/>
              </a:rPr>
              <a:pPr>
                <a:spcBef>
                  <a:spcPct val="0"/>
                </a:spcBef>
                <a:buClrTx/>
                <a:buFontTx/>
                <a:buNone/>
              </a:pPr>
              <a:t>93</a:t>
            </a:fld>
            <a:endParaRPr lang="en-US" altLang="en-US" sz="1300" smtClean="0">
              <a:latin typeface="Arial" panose="020B0604020202020204" pitchFamily="34" charset="0"/>
            </a:endParaRPr>
          </a:p>
        </p:txBody>
      </p:sp>
      <p:sp>
        <p:nvSpPr>
          <p:cNvPr id="763909" name="Rectangle 2"/>
          <p:cNvSpPr>
            <a:spLocks noGrp="1" noRot="1" noChangeAspect="1" noChangeArrowheads="1" noTextEdit="1"/>
          </p:cNvSpPr>
          <p:nvPr>
            <p:ph type="sldImg"/>
          </p:nvPr>
        </p:nvSpPr>
        <p:spPr>
          <a:xfrm>
            <a:off x="458788" y="720725"/>
            <a:ext cx="6394450" cy="3597275"/>
          </a:xfrm>
          <a:solidFill>
            <a:srgbClr val="FFFFFF"/>
          </a:solidFill>
          <a:ln/>
        </p:spPr>
      </p:sp>
      <p:sp>
        <p:nvSpPr>
          <p:cNvPr id="76391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023948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010154A5-0236-4FF9-ABA2-54E8A186A936}" type="slidenum">
              <a:rPr lang="en-US" smtClean="0"/>
              <a:pPr>
                <a:defRPr/>
              </a:pPr>
              <a:t>94</a:t>
            </a:fld>
            <a:endParaRPr lang="en-US"/>
          </a:p>
        </p:txBody>
      </p:sp>
    </p:spTree>
    <p:extLst>
      <p:ext uri="{BB962C8B-B14F-4D97-AF65-F5344CB8AC3E}">
        <p14:creationId xmlns:p14="http://schemas.microsoft.com/office/powerpoint/2010/main" val="30344342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Shape 130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07" name="Shape 1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456196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Shape 131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1313" name="Shape 1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98243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36726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4450" cy="3597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5225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xfrm>
            <a:off x="458788" y="720725"/>
            <a:ext cx="6394450" cy="3597275"/>
          </a:xfrm>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239620" name="Slide Number Placeholder 3"/>
          <p:cNvSpPr>
            <a:spLocks noGrp="1"/>
          </p:cNvSpPr>
          <p:nvPr>
            <p:ph type="sldNum" sz="quarter"/>
          </p:nvPr>
        </p:nvSpPr>
        <p:spPr>
          <a:xfrm>
            <a:off x="4143375" y="9120188"/>
            <a:ext cx="3167063"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0BF64D07-460C-45EA-B9A8-6FBB2CFBA602}" type="slidenum">
              <a:rPr lang="en-US" altLang="en-US" sz="1300" smtClean="0">
                <a:latin typeface="Arial" panose="020B0604020202020204" pitchFamily="34" charset="0"/>
              </a:rPr>
              <a:pPr>
                <a:spcBef>
                  <a:spcPct val="0"/>
                </a:spcBef>
                <a:buClrTx/>
                <a:buFontTx/>
                <a:buNone/>
              </a:pPr>
              <a:t>99</a:t>
            </a:fld>
            <a:endParaRPr lang="en-US" altLang="en-US" sz="1300" smtClean="0">
              <a:latin typeface="Arial" panose="020B0604020202020204" pitchFamily="34" charset="0"/>
            </a:endParaRPr>
          </a:p>
        </p:txBody>
      </p:sp>
    </p:spTree>
    <p:extLst>
      <p:ext uri="{BB962C8B-B14F-4D97-AF65-F5344CB8AC3E}">
        <p14:creationId xmlns:p14="http://schemas.microsoft.com/office/powerpoint/2010/main" val="632127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Rectangle 14"/>
          <p:cNvSpPr/>
          <p:nvPr/>
        </p:nvSpPr>
        <p:spPr>
          <a:xfrm>
            <a:off x="0" y="0"/>
            <a:ext cx="12192000" cy="146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nl-NL" sz="1800" b="0">
              <a:solidFill>
                <a:srgbClr val="FFFFFF"/>
              </a:solidFill>
              <a:cs typeface="Arial" charset="0"/>
            </a:endParaRPr>
          </a:p>
        </p:txBody>
      </p:sp>
      <p:sp>
        <p:nvSpPr>
          <p:cNvPr id="4" name="Rectangle 16"/>
          <p:cNvSpPr/>
          <p:nvPr/>
        </p:nvSpPr>
        <p:spPr>
          <a:xfrm>
            <a:off x="0" y="4471988"/>
            <a:ext cx="12192000" cy="23860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nl-NL" sz="1800" b="0">
              <a:solidFill>
                <a:srgbClr val="FFFFFF"/>
              </a:solidFill>
              <a:cs typeface="Arial" charset="0"/>
            </a:endParaRPr>
          </a:p>
        </p:txBody>
      </p:sp>
      <p:pic>
        <p:nvPicPr>
          <p:cNvPr id="5" name="Picture 21"/>
          <p:cNvPicPr>
            <a:picLocks noChangeAspect="1" noChangeArrowheads="1"/>
          </p:cNvPicPr>
          <p:nvPr/>
        </p:nvPicPr>
        <p:blipFill>
          <a:blip r:embed="rId2">
            <a:clrChange>
              <a:clrFrom>
                <a:srgbClr val="3A7EAB"/>
              </a:clrFrom>
              <a:clrTo>
                <a:srgbClr val="3A7EAB">
                  <a:alpha val="0"/>
                </a:srgbClr>
              </a:clrTo>
            </a:clrChange>
            <a:extLst>
              <a:ext uri="{28A0092B-C50C-407E-A947-70E740481C1C}">
                <a14:useLocalDpi xmlns:a14="http://schemas.microsoft.com/office/drawing/2010/main" val="0"/>
              </a:ext>
            </a:extLst>
          </a:blip>
          <a:srcRect t="78751" b="4445"/>
          <a:stretch>
            <a:fillRect/>
          </a:stretch>
        </p:blipFill>
        <p:spPr bwMode="auto">
          <a:xfrm>
            <a:off x="10488085" y="5630864"/>
            <a:ext cx="1585383"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34150"/>
            <a:ext cx="315171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8"/>
          <p:cNvGrpSpPr>
            <a:grpSpLocks/>
          </p:cNvGrpSpPr>
          <p:nvPr/>
        </p:nvGrpSpPr>
        <p:grpSpPr bwMode="auto">
          <a:xfrm>
            <a:off x="-3024717" y="131763"/>
            <a:ext cx="2950633" cy="6356350"/>
            <a:chOff x="-1429" y="83"/>
            <a:chExt cx="1394" cy="4004"/>
          </a:xfrm>
        </p:grpSpPr>
        <p:grpSp>
          <p:nvGrpSpPr>
            <p:cNvPr id="8" name="Group 91"/>
            <p:cNvGrpSpPr>
              <a:grpSpLocks/>
            </p:cNvGrpSpPr>
            <p:nvPr userDrawn="1"/>
          </p:nvGrpSpPr>
          <p:grpSpPr bwMode="auto">
            <a:xfrm>
              <a:off x="-710" y="83"/>
              <a:ext cx="601" cy="3302"/>
              <a:chOff x="-1133458" y="244475"/>
              <a:chExt cx="1033446" cy="5241925"/>
            </a:xfrm>
          </p:grpSpPr>
          <p:sp>
            <p:nvSpPr>
              <p:cNvPr id="27" name="Freeform 91"/>
              <p:cNvSpPr>
                <a:spLocks/>
              </p:cNvSpPr>
              <p:nvPr userDrawn="1"/>
            </p:nvSpPr>
            <p:spPr bwMode="auto">
              <a:xfrm>
                <a:off x="-1133457" y="2478087"/>
                <a:ext cx="462557" cy="660400"/>
              </a:xfrm>
              <a:custGeom>
                <a:avLst/>
                <a:gdLst>
                  <a:gd name="T0" fmla="*/ 2147483647 w 879"/>
                  <a:gd name="T1" fmla="*/ 2147483647 h 754"/>
                  <a:gd name="T2" fmla="*/ 0 w 879"/>
                  <a:gd name="T3" fmla="*/ 2147483647 h 754"/>
                  <a:gd name="T4" fmla="*/ 0 w 879"/>
                  <a:gd name="T5" fmla="*/ 0 h 754"/>
                  <a:gd name="T6" fmla="*/ 2147483647 w 879"/>
                  <a:gd name="T7" fmla="*/ 0 h 754"/>
                  <a:gd name="T8" fmla="*/ 2147483647 w 879"/>
                  <a:gd name="T9" fmla="*/ 2147483647 h 754"/>
                  <a:gd name="T10" fmla="*/ 2147483647 w 879"/>
                  <a:gd name="T11" fmla="*/ 2147483647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36000" tIns="36000" rIns="36000" bIns="36000" anchor="ctr"/>
              <a:lstStyle/>
              <a:p>
                <a:pPr algn="l" eaLnBrk="0" hangingPunct="0">
                  <a:tabLst>
                    <a:tab pos="360363" algn="r"/>
                  </a:tabLst>
                </a:pPr>
                <a:r>
                  <a:rPr lang="nl-NL" sz="900"/>
                  <a:t>R:	127</a:t>
                </a:r>
              </a:p>
              <a:p>
                <a:pPr algn="l" eaLnBrk="0" hangingPunct="0">
                  <a:tabLst>
                    <a:tab pos="360363" algn="r"/>
                  </a:tabLst>
                </a:pPr>
                <a:r>
                  <a:rPr lang="nl-NL" sz="900"/>
                  <a:t>G:	127</a:t>
                </a:r>
              </a:p>
              <a:p>
                <a:pPr algn="l" eaLnBrk="0" hangingPunct="0">
                  <a:tabLst>
                    <a:tab pos="360363" algn="r"/>
                  </a:tabLst>
                </a:pPr>
                <a:r>
                  <a:rPr lang="nl-NL" sz="900"/>
                  <a:t>B:	127</a:t>
                </a:r>
              </a:p>
            </p:txBody>
          </p:sp>
          <p:sp>
            <p:nvSpPr>
              <p:cNvPr id="28" name="Freeform 9"/>
              <p:cNvSpPr>
                <a:spLocks/>
              </p:cNvSpPr>
              <p:nvPr userDrawn="1"/>
            </p:nvSpPr>
            <p:spPr bwMode="auto">
              <a:xfrm>
                <a:off x="-562569" y="2478087"/>
                <a:ext cx="462557" cy="660400"/>
              </a:xfrm>
              <a:custGeom>
                <a:avLst/>
                <a:gdLst>
                  <a:gd name="T0" fmla="*/ 2147483647 w 879"/>
                  <a:gd name="T1" fmla="*/ 2147483647 h 754"/>
                  <a:gd name="T2" fmla="*/ 0 w 879"/>
                  <a:gd name="T3" fmla="*/ 2147483647 h 754"/>
                  <a:gd name="T4" fmla="*/ 0 w 879"/>
                  <a:gd name="T5" fmla="*/ 0 h 754"/>
                  <a:gd name="T6" fmla="*/ 2147483647 w 879"/>
                  <a:gd name="T7" fmla="*/ 0 h 754"/>
                  <a:gd name="T8" fmla="*/ 2147483647 w 879"/>
                  <a:gd name="T9" fmla="*/ 2147483647 h 754"/>
                  <a:gd name="T10" fmla="*/ 2147483647 w 879"/>
                  <a:gd name="T11" fmla="*/ 2147483647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lIns="36000" tIns="36000" rIns="36000" bIns="36000" anchor="ctr"/>
              <a:lstStyle/>
              <a:p>
                <a:pPr algn="l" eaLnBrk="0" hangingPunct="0">
                  <a:tabLst>
                    <a:tab pos="360363" algn="r"/>
                  </a:tabLst>
                </a:pPr>
                <a:r>
                  <a:rPr lang="nl-NL" sz="900"/>
                  <a:t>R:	166</a:t>
                </a:r>
              </a:p>
              <a:p>
                <a:pPr algn="l" eaLnBrk="0" hangingPunct="0">
                  <a:tabLst>
                    <a:tab pos="360363" algn="r"/>
                  </a:tabLst>
                </a:pPr>
                <a:r>
                  <a:rPr lang="nl-NL" sz="900"/>
                  <a:t>G:	166</a:t>
                </a:r>
              </a:p>
              <a:p>
                <a:pPr algn="l" eaLnBrk="0" hangingPunct="0">
                  <a:tabLst>
                    <a:tab pos="360363" algn="r"/>
                  </a:tabLst>
                </a:pPr>
                <a:r>
                  <a:rPr lang="nl-NL" sz="900"/>
                  <a:t>B:	166</a:t>
                </a:r>
              </a:p>
            </p:txBody>
          </p:sp>
          <p:sp>
            <p:nvSpPr>
              <p:cNvPr id="29" name="Freeform 11"/>
              <p:cNvSpPr>
                <a:spLocks/>
              </p:cNvSpPr>
              <p:nvPr userDrawn="1"/>
            </p:nvSpPr>
            <p:spPr bwMode="auto">
              <a:xfrm>
                <a:off x="-1133457" y="3271837"/>
                <a:ext cx="462557" cy="660400"/>
              </a:xfrm>
              <a:custGeom>
                <a:avLst/>
                <a:gdLst>
                  <a:gd name="T0" fmla="*/ 2147483647 w 879"/>
                  <a:gd name="T1" fmla="*/ 2147483647 h 754"/>
                  <a:gd name="T2" fmla="*/ 0 w 879"/>
                  <a:gd name="T3" fmla="*/ 2147483647 h 754"/>
                  <a:gd name="T4" fmla="*/ 0 w 879"/>
                  <a:gd name="T5" fmla="*/ 0 h 754"/>
                  <a:gd name="T6" fmla="*/ 2147483647 w 879"/>
                  <a:gd name="T7" fmla="*/ 0 h 754"/>
                  <a:gd name="T8" fmla="*/ 2147483647 w 879"/>
                  <a:gd name="T9" fmla="*/ 2147483647 h 754"/>
                  <a:gd name="T10" fmla="*/ 2147483647 w 879"/>
                  <a:gd name="T11" fmla="*/ 2147483647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rgbClr val="BFBFBF"/>
              </a:solidFill>
              <a:ln>
                <a:noFill/>
              </a:ln>
              <a:extLst>
                <a:ext uri="{91240B29-F687-4F45-9708-019B960494DF}">
                  <a14:hiddenLine xmlns:a14="http://schemas.microsoft.com/office/drawing/2010/main" w="28575" algn="ctr">
                    <a:solidFill>
                      <a:srgbClr val="000000"/>
                    </a:solidFill>
                    <a:round/>
                    <a:headEnd/>
                    <a:tailEnd/>
                  </a14:hiddenLine>
                </a:ext>
              </a:extLst>
            </p:spPr>
            <p:txBody>
              <a:bodyPr lIns="36000" tIns="36000" rIns="36000" bIns="36000" anchor="ctr"/>
              <a:lstStyle/>
              <a:p>
                <a:pPr algn="l" eaLnBrk="0" hangingPunct="0">
                  <a:tabLst>
                    <a:tab pos="360363" algn="r"/>
                  </a:tabLst>
                </a:pPr>
                <a:r>
                  <a:rPr lang="nl-NL" sz="900"/>
                  <a:t>R:	191</a:t>
                </a:r>
              </a:p>
              <a:p>
                <a:pPr algn="l" eaLnBrk="0" hangingPunct="0">
                  <a:tabLst>
                    <a:tab pos="360363" algn="r"/>
                  </a:tabLst>
                </a:pPr>
                <a:r>
                  <a:rPr lang="nl-NL" sz="900"/>
                  <a:t>G:	191</a:t>
                </a:r>
              </a:p>
              <a:p>
                <a:pPr algn="l" eaLnBrk="0" hangingPunct="0">
                  <a:tabLst>
                    <a:tab pos="360363" algn="r"/>
                  </a:tabLst>
                </a:pPr>
                <a:r>
                  <a:rPr lang="nl-NL" sz="900"/>
                  <a:t>B:	191</a:t>
                </a:r>
              </a:p>
            </p:txBody>
          </p:sp>
          <p:sp>
            <p:nvSpPr>
              <p:cNvPr id="30" name="Freeform 13"/>
              <p:cNvSpPr>
                <a:spLocks/>
              </p:cNvSpPr>
              <p:nvPr userDrawn="1"/>
            </p:nvSpPr>
            <p:spPr bwMode="auto">
              <a:xfrm>
                <a:off x="-562569" y="3271837"/>
                <a:ext cx="462557" cy="660400"/>
              </a:xfrm>
              <a:custGeom>
                <a:avLst/>
                <a:gdLst>
                  <a:gd name="T0" fmla="*/ 2147483647 w 880"/>
                  <a:gd name="T1" fmla="*/ 2147483647 h 754"/>
                  <a:gd name="T2" fmla="*/ 0 w 880"/>
                  <a:gd name="T3" fmla="*/ 2147483647 h 754"/>
                  <a:gd name="T4" fmla="*/ 0 w 880"/>
                  <a:gd name="T5" fmla="*/ 0 h 754"/>
                  <a:gd name="T6" fmla="*/ 2147483647 w 880"/>
                  <a:gd name="T7" fmla="*/ 0 h 754"/>
                  <a:gd name="T8" fmla="*/ 2147483647 w 880"/>
                  <a:gd name="T9" fmla="*/ 2147483647 h 754"/>
                  <a:gd name="T10" fmla="*/ 2147483647 w 880"/>
                  <a:gd name="T11" fmla="*/ 2147483647 h 754"/>
                  <a:gd name="T12" fmla="*/ 0 60000 65536"/>
                  <a:gd name="T13" fmla="*/ 0 60000 65536"/>
                  <a:gd name="T14" fmla="*/ 0 60000 65536"/>
                  <a:gd name="T15" fmla="*/ 0 60000 65536"/>
                  <a:gd name="T16" fmla="*/ 0 60000 65536"/>
                  <a:gd name="T17" fmla="*/ 0 60000 65536"/>
                  <a:gd name="T18" fmla="*/ 0 w 880"/>
                  <a:gd name="T19" fmla="*/ 0 h 754"/>
                  <a:gd name="T20" fmla="*/ 880 w 880"/>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80" h="754">
                    <a:moveTo>
                      <a:pt x="880" y="754"/>
                    </a:moveTo>
                    <a:lnTo>
                      <a:pt x="0" y="754"/>
                    </a:lnTo>
                    <a:lnTo>
                      <a:pt x="0" y="0"/>
                    </a:lnTo>
                    <a:lnTo>
                      <a:pt x="880" y="0"/>
                    </a:lnTo>
                    <a:lnTo>
                      <a:pt x="880" y="75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36000" tIns="36000" rIns="36000" bIns="36000" anchor="ctr"/>
              <a:lstStyle/>
              <a:p>
                <a:pPr algn="l" eaLnBrk="0" hangingPunct="0">
                  <a:tabLst>
                    <a:tab pos="360363" algn="r"/>
                  </a:tabLst>
                </a:pPr>
                <a:r>
                  <a:rPr lang="nl-NL" sz="900"/>
                  <a:t>R:	217</a:t>
                </a:r>
              </a:p>
              <a:p>
                <a:pPr algn="l" eaLnBrk="0" hangingPunct="0">
                  <a:tabLst>
                    <a:tab pos="360363" algn="r"/>
                  </a:tabLst>
                </a:pPr>
                <a:r>
                  <a:rPr lang="nl-NL" sz="900"/>
                  <a:t>G:	217</a:t>
                </a:r>
              </a:p>
              <a:p>
                <a:pPr algn="l" eaLnBrk="0" hangingPunct="0">
                  <a:tabLst>
                    <a:tab pos="360363" algn="r"/>
                  </a:tabLst>
                </a:pPr>
                <a:r>
                  <a:rPr lang="nl-NL" sz="900"/>
                  <a:t>B:	217</a:t>
                </a:r>
              </a:p>
            </p:txBody>
          </p:sp>
          <p:sp>
            <p:nvSpPr>
              <p:cNvPr id="31" name="Rectangle 34"/>
              <p:cNvSpPr>
                <a:spLocks noChangeArrowheads="1"/>
              </p:cNvSpPr>
              <p:nvPr userDrawn="1"/>
            </p:nvSpPr>
            <p:spPr bwMode="gray">
              <a:xfrm>
                <a:off x="-1133457" y="4062412"/>
                <a:ext cx="459117" cy="633413"/>
              </a:xfrm>
              <a:prstGeom prst="rect">
                <a:avLst/>
              </a:prstGeom>
              <a:solidFill>
                <a:srgbClr val="FF0000"/>
              </a:solidFill>
              <a:ln>
                <a:noFill/>
              </a:ln>
              <a:extLst>
                <a:ext uri="{91240B29-F687-4F45-9708-019B960494DF}">
                  <a14:hiddenLine xmlns:a14="http://schemas.microsoft.com/office/drawing/2010/main" w="3175">
                    <a:solidFill>
                      <a:srgbClr val="000000"/>
                    </a:solidFill>
                    <a:miter lim="800000"/>
                    <a:headEnd/>
                    <a:tailEnd/>
                  </a14:hiddenLine>
                </a:ext>
              </a:extLst>
            </p:spPr>
            <p:txBody>
              <a:bodyPr lIns="36000" tIns="36000" rIns="36000" bIns="36000" anchor="ctr"/>
              <a:lstStyle/>
              <a:p>
                <a:pPr algn="l" eaLnBrk="0" hangingPunct="0">
                  <a:tabLst>
                    <a:tab pos="360363" algn="r"/>
                  </a:tabLst>
                </a:pPr>
                <a:r>
                  <a:rPr lang="nl-NL" sz="900"/>
                  <a:t>R:	255</a:t>
                </a:r>
              </a:p>
              <a:p>
                <a:pPr algn="l" eaLnBrk="0" hangingPunct="0">
                  <a:tabLst>
                    <a:tab pos="360363" algn="r"/>
                  </a:tabLst>
                </a:pPr>
                <a:r>
                  <a:rPr lang="nl-NL" sz="900"/>
                  <a:t>G: 	0</a:t>
                </a:r>
              </a:p>
              <a:p>
                <a:pPr algn="l" eaLnBrk="0" hangingPunct="0">
                  <a:tabLst>
                    <a:tab pos="360363" algn="r"/>
                  </a:tabLst>
                </a:pPr>
                <a:r>
                  <a:rPr lang="nl-NL" sz="900"/>
                  <a:t>B:  	0</a:t>
                </a:r>
              </a:p>
            </p:txBody>
          </p:sp>
          <p:sp>
            <p:nvSpPr>
              <p:cNvPr id="32" name="Rectangle 35"/>
              <p:cNvSpPr>
                <a:spLocks noChangeArrowheads="1"/>
              </p:cNvSpPr>
              <p:nvPr userDrawn="1"/>
            </p:nvSpPr>
            <p:spPr bwMode="auto">
              <a:xfrm>
                <a:off x="-1133457" y="4852987"/>
                <a:ext cx="459117" cy="633413"/>
              </a:xfrm>
              <a:prstGeom prst="rect">
                <a:avLst/>
              </a:prstGeom>
              <a:solidFill>
                <a:srgbClr val="FFC000"/>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lIns="36000" tIns="36000" rIns="36000" bIns="36000" anchor="ctr"/>
              <a:lstStyle/>
              <a:p>
                <a:pPr algn="l" eaLnBrk="0" hangingPunct="0">
                  <a:tabLst>
                    <a:tab pos="360363" algn="r"/>
                  </a:tabLst>
                </a:pPr>
                <a:r>
                  <a:rPr lang="nl-NL" sz="900"/>
                  <a:t>R:	255</a:t>
                </a:r>
              </a:p>
              <a:p>
                <a:pPr algn="l" eaLnBrk="0" hangingPunct="0">
                  <a:tabLst>
                    <a:tab pos="360363" algn="r"/>
                  </a:tabLst>
                </a:pPr>
                <a:r>
                  <a:rPr lang="nl-NL" sz="900"/>
                  <a:t>G:	192</a:t>
                </a:r>
              </a:p>
              <a:p>
                <a:pPr algn="l" eaLnBrk="0" hangingPunct="0">
                  <a:tabLst>
                    <a:tab pos="360363" algn="r"/>
                  </a:tabLst>
                </a:pPr>
                <a:r>
                  <a:rPr lang="nl-NL" sz="900"/>
                  <a:t>B:	0</a:t>
                </a:r>
              </a:p>
            </p:txBody>
          </p:sp>
          <p:sp>
            <p:nvSpPr>
              <p:cNvPr id="33" name="Rectangle 37"/>
              <p:cNvSpPr>
                <a:spLocks noChangeArrowheads="1"/>
              </p:cNvSpPr>
              <p:nvPr userDrawn="1"/>
            </p:nvSpPr>
            <p:spPr bwMode="gray">
              <a:xfrm>
                <a:off x="-562569" y="4062412"/>
                <a:ext cx="459117" cy="633413"/>
              </a:xfrm>
              <a:prstGeom prst="rect">
                <a:avLst/>
              </a:prstGeom>
              <a:solidFill>
                <a:srgbClr val="FF9900"/>
              </a:solidFill>
              <a:ln>
                <a:noFill/>
              </a:ln>
              <a:extLst>
                <a:ext uri="{91240B29-F687-4F45-9708-019B960494DF}">
                  <a14:hiddenLine xmlns:a14="http://schemas.microsoft.com/office/drawing/2010/main" w="3175">
                    <a:solidFill>
                      <a:srgbClr val="000000"/>
                    </a:solidFill>
                    <a:miter lim="800000"/>
                    <a:headEnd/>
                    <a:tailEnd/>
                  </a14:hiddenLine>
                </a:ext>
              </a:extLst>
            </p:spPr>
            <p:txBody>
              <a:bodyPr lIns="36000" tIns="36000" rIns="36000" bIns="36000" anchor="ctr"/>
              <a:lstStyle/>
              <a:p>
                <a:pPr algn="l" eaLnBrk="0" hangingPunct="0">
                  <a:tabLst>
                    <a:tab pos="360363" algn="r"/>
                  </a:tabLst>
                </a:pPr>
                <a:r>
                  <a:rPr lang="nl-NL" sz="900"/>
                  <a:t>R:	255</a:t>
                </a:r>
              </a:p>
              <a:p>
                <a:pPr algn="l" eaLnBrk="0" hangingPunct="0">
                  <a:tabLst>
                    <a:tab pos="360363" algn="r"/>
                  </a:tabLst>
                </a:pPr>
                <a:r>
                  <a:rPr lang="nl-NL" sz="900"/>
                  <a:t>G:	153</a:t>
                </a:r>
              </a:p>
              <a:p>
                <a:pPr algn="l" eaLnBrk="0" hangingPunct="0">
                  <a:tabLst>
                    <a:tab pos="360363" algn="r"/>
                  </a:tabLst>
                </a:pPr>
                <a:r>
                  <a:rPr lang="nl-NL" sz="900"/>
                  <a:t>B:  	0</a:t>
                </a:r>
              </a:p>
            </p:txBody>
          </p:sp>
          <p:sp>
            <p:nvSpPr>
              <p:cNvPr id="34" name="Freeform 5"/>
              <p:cNvSpPr>
                <a:spLocks/>
              </p:cNvSpPr>
              <p:nvPr userDrawn="1"/>
            </p:nvSpPr>
            <p:spPr bwMode="auto">
              <a:xfrm>
                <a:off x="-1133457" y="1697037"/>
                <a:ext cx="450520" cy="625475"/>
              </a:xfrm>
              <a:custGeom>
                <a:avLst/>
                <a:gdLst>
                  <a:gd name="T0" fmla="*/ 879 w 879"/>
                  <a:gd name="T1" fmla="*/ 754 h 754"/>
                  <a:gd name="T2" fmla="*/ 0 w 879"/>
                  <a:gd name="T3" fmla="*/ 754 h 754"/>
                  <a:gd name="T4" fmla="*/ 0 w 879"/>
                  <a:gd name="T5" fmla="*/ 0 h 754"/>
                  <a:gd name="T6" fmla="*/ 879 w 879"/>
                  <a:gd name="T7" fmla="*/ 0 h 754"/>
                  <a:gd name="T8" fmla="*/ 879 w 879"/>
                  <a:gd name="T9" fmla="*/ 754 h 754"/>
                  <a:gd name="T10" fmla="*/ 879 w 879"/>
                  <a:gd name="T11" fmla="*/ 754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chemeClr val="accent5"/>
              </a:solidFill>
              <a:ln w="9525">
                <a:noFill/>
                <a:round/>
                <a:headEnd/>
                <a:tailEnd/>
              </a:ln>
              <a:effectLst/>
            </p:spPr>
            <p:txBody>
              <a:bodyPr lIns="36000" tIns="36000" rIns="36000" bIns="36000" anchor="ctr"/>
              <a:lstStyle/>
              <a:p>
                <a:pPr algn="l" eaLnBrk="0" hangingPunct="0">
                  <a:tabLst>
                    <a:tab pos="360363" algn="r"/>
                  </a:tabLst>
                  <a:defRPr/>
                </a:pPr>
                <a:r>
                  <a:rPr lang="nl-NL" sz="900" dirty="0">
                    <a:cs typeface="Arial" pitchFamily="34" charset="0"/>
                  </a:rPr>
                  <a:t>R:	199</a:t>
                </a:r>
              </a:p>
              <a:p>
                <a:pPr algn="l" eaLnBrk="0" hangingPunct="0">
                  <a:tabLst>
                    <a:tab pos="360363" algn="r"/>
                  </a:tabLst>
                  <a:defRPr/>
                </a:pPr>
                <a:r>
                  <a:rPr lang="nl-NL" sz="900" dirty="0">
                    <a:cs typeface="Arial" pitchFamily="34" charset="0"/>
                  </a:rPr>
                  <a:t>G:	218</a:t>
                </a:r>
              </a:p>
              <a:p>
                <a:pPr algn="l" eaLnBrk="0" hangingPunct="0">
                  <a:tabLst>
                    <a:tab pos="360363" algn="r"/>
                  </a:tabLst>
                  <a:defRPr/>
                </a:pPr>
                <a:r>
                  <a:rPr lang="nl-NL" sz="900" dirty="0">
                    <a:cs typeface="Arial" pitchFamily="34" charset="0"/>
                  </a:rPr>
                  <a:t>B:	238</a:t>
                </a:r>
              </a:p>
            </p:txBody>
          </p:sp>
          <p:sp>
            <p:nvSpPr>
              <p:cNvPr id="35" name="Freeform 14"/>
              <p:cNvSpPr>
                <a:spLocks/>
              </p:cNvSpPr>
              <p:nvPr userDrawn="1"/>
            </p:nvSpPr>
            <p:spPr bwMode="auto">
              <a:xfrm>
                <a:off x="-562569" y="965200"/>
                <a:ext cx="450520" cy="625475"/>
              </a:xfrm>
              <a:custGeom>
                <a:avLst/>
                <a:gdLst>
                  <a:gd name="T0" fmla="*/ 875 w 875"/>
                  <a:gd name="T1" fmla="*/ 754 h 754"/>
                  <a:gd name="T2" fmla="*/ 0 w 875"/>
                  <a:gd name="T3" fmla="*/ 754 h 754"/>
                  <a:gd name="T4" fmla="*/ 0 w 875"/>
                  <a:gd name="T5" fmla="*/ 0 h 754"/>
                  <a:gd name="T6" fmla="*/ 875 w 875"/>
                  <a:gd name="T7" fmla="*/ 0 h 754"/>
                  <a:gd name="T8" fmla="*/ 875 w 875"/>
                  <a:gd name="T9" fmla="*/ 754 h 754"/>
                  <a:gd name="T10" fmla="*/ 875 w 875"/>
                  <a:gd name="T11" fmla="*/ 754 h 754"/>
                  <a:gd name="T12" fmla="*/ 0 60000 65536"/>
                  <a:gd name="T13" fmla="*/ 0 60000 65536"/>
                  <a:gd name="T14" fmla="*/ 0 60000 65536"/>
                  <a:gd name="T15" fmla="*/ 0 60000 65536"/>
                  <a:gd name="T16" fmla="*/ 0 60000 65536"/>
                  <a:gd name="T17" fmla="*/ 0 60000 65536"/>
                  <a:gd name="T18" fmla="*/ 0 w 875"/>
                  <a:gd name="T19" fmla="*/ 0 h 754"/>
                  <a:gd name="T20" fmla="*/ 875 w 875"/>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5" h="754">
                    <a:moveTo>
                      <a:pt x="875" y="754"/>
                    </a:moveTo>
                    <a:lnTo>
                      <a:pt x="0" y="754"/>
                    </a:lnTo>
                    <a:lnTo>
                      <a:pt x="0" y="0"/>
                    </a:lnTo>
                    <a:lnTo>
                      <a:pt x="875" y="0"/>
                    </a:lnTo>
                    <a:lnTo>
                      <a:pt x="875" y="754"/>
                    </a:lnTo>
                    <a:close/>
                  </a:path>
                </a:pathLst>
              </a:custGeom>
              <a:solidFill>
                <a:schemeClr val="accent4"/>
              </a:solidFill>
              <a:ln w="9525">
                <a:noFill/>
                <a:round/>
                <a:headEnd/>
                <a:tailEnd/>
              </a:ln>
              <a:effectLst/>
            </p:spPr>
            <p:txBody>
              <a:bodyPr lIns="36000" tIns="36000" rIns="36000" bIns="36000" anchor="ctr"/>
              <a:lstStyle/>
              <a:p>
                <a:pPr algn="l" eaLnBrk="0" hangingPunct="0">
                  <a:tabLst>
                    <a:tab pos="360363" algn="r"/>
                  </a:tabLst>
                  <a:defRPr/>
                </a:pPr>
                <a:r>
                  <a:rPr lang="nl-NL" sz="900" dirty="0">
                    <a:cs typeface="Arial" pitchFamily="34" charset="0"/>
                  </a:rPr>
                  <a:t>R:	168</a:t>
                </a:r>
              </a:p>
              <a:p>
                <a:pPr algn="l" eaLnBrk="0" hangingPunct="0">
                  <a:tabLst>
                    <a:tab pos="360363" algn="r"/>
                  </a:tabLst>
                  <a:defRPr/>
                </a:pPr>
                <a:r>
                  <a:rPr lang="nl-NL" sz="900" dirty="0">
                    <a:cs typeface="Arial" pitchFamily="34" charset="0"/>
                  </a:rPr>
                  <a:t>G:	199</a:t>
                </a:r>
              </a:p>
              <a:p>
                <a:pPr algn="l" eaLnBrk="0" hangingPunct="0">
                  <a:tabLst>
                    <a:tab pos="360363" algn="r"/>
                  </a:tabLst>
                  <a:defRPr/>
                </a:pPr>
                <a:r>
                  <a:rPr lang="nl-NL" sz="900" dirty="0">
                    <a:cs typeface="Arial" pitchFamily="34" charset="0"/>
                  </a:rPr>
                  <a:t>B:	228</a:t>
                </a:r>
              </a:p>
            </p:txBody>
          </p:sp>
          <p:sp>
            <p:nvSpPr>
              <p:cNvPr id="36" name="Freeform 14"/>
              <p:cNvSpPr>
                <a:spLocks/>
              </p:cNvSpPr>
              <p:nvPr userDrawn="1"/>
            </p:nvSpPr>
            <p:spPr bwMode="auto">
              <a:xfrm>
                <a:off x="-562569" y="1697037"/>
                <a:ext cx="450520" cy="625475"/>
              </a:xfrm>
              <a:custGeom>
                <a:avLst/>
                <a:gdLst>
                  <a:gd name="T0" fmla="*/ 875 w 875"/>
                  <a:gd name="T1" fmla="*/ 754 h 754"/>
                  <a:gd name="T2" fmla="*/ 0 w 875"/>
                  <a:gd name="T3" fmla="*/ 754 h 754"/>
                  <a:gd name="T4" fmla="*/ 0 w 875"/>
                  <a:gd name="T5" fmla="*/ 0 h 754"/>
                  <a:gd name="T6" fmla="*/ 875 w 875"/>
                  <a:gd name="T7" fmla="*/ 0 h 754"/>
                  <a:gd name="T8" fmla="*/ 875 w 875"/>
                  <a:gd name="T9" fmla="*/ 754 h 754"/>
                  <a:gd name="T10" fmla="*/ 875 w 875"/>
                  <a:gd name="T11" fmla="*/ 754 h 754"/>
                  <a:gd name="T12" fmla="*/ 0 60000 65536"/>
                  <a:gd name="T13" fmla="*/ 0 60000 65536"/>
                  <a:gd name="T14" fmla="*/ 0 60000 65536"/>
                  <a:gd name="T15" fmla="*/ 0 60000 65536"/>
                  <a:gd name="T16" fmla="*/ 0 60000 65536"/>
                  <a:gd name="T17" fmla="*/ 0 60000 65536"/>
                  <a:gd name="T18" fmla="*/ 0 w 875"/>
                  <a:gd name="T19" fmla="*/ 0 h 754"/>
                  <a:gd name="T20" fmla="*/ 875 w 875"/>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5" h="754">
                    <a:moveTo>
                      <a:pt x="875" y="754"/>
                    </a:moveTo>
                    <a:lnTo>
                      <a:pt x="0" y="754"/>
                    </a:lnTo>
                    <a:lnTo>
                      <a:pt x="0" y="0"/>
                    </a:lnTo>
                    <a:lnTo>
                      <a:pt x="875" y="0"/>
                    </a:lnTo>
                    <a:lnTo>
                      <a:pt x="875" y="754"/>
                    </a:lnTo>
                    <a:close/>
                  </a:path>
                </a:pathLst>
              </a:custGeom>
              <a:solidFill>
                <a:schemeClr val="accent6"/>
              </a:solidFill>
              <a:ln w="9525">
                <a:noFill/>
                <a:round/>
                <a:headEnd/>
                <a:tailEnd/>
              </a:ln>
              <a:effectLst/>
            </p:spPr>
            <p:txBody>
              <a:bodyPr lIns="36000" tIns="36000" rIns="36000" bIns="36000" anchor="ctr"/>
              <a:lstStyle/>
              <a:p>
                <a:pPr algn="l" eaLnBrk="0" hangingPunct="0">
                  <a:tabLst>
                    <a:tab pos="360363" algn="r"/>
                  </a:tabLst>
                  <a:defRPr/>
                </a:pPr>
                <a:r>
                  <a:rPr lang="nl-NL" sz="900" dirty="0">
                    <a:cs typeface="Arial" pitchFamily="34" charset="0"/>
                  </a:rPr>
                  <a:t>R:	227</a:t>
                </a:r>
              </a:p>
              <a:p>
                <a:pPr algn="l" eaLnBrk="0" hangingPunct="0">
                  <a:tabLst>
                    <a:tab pos="360363" algn="r"/>
                  </a:tabLst>
                  <a:defRPr/>
                </a:pPr>
                <a:r>
                  <a:rPr lang="nl-NL" sz="900" dirty="0">
                    <a:cs typeface="Arial" pitchFamily="34" charset="0"/>
                  </a:rPr>
                  <a:t>G:	236</a:t>
                </a:r>
              </a:p>
              <a:p>
                <a:pPr algn="l" eaLnBrk="0" hangingPunct="0">
                  <a:tabLst>
                    <a:tab pos="360363" algn="r"/>
                  </a:tabLst>
                  <a:defRPr/>
                </a:pPr>
                <a:r>
                  <a:rPr lang="nl-NL" sz="900" dirty="0">
                    <a:cs typeface="Arial" pitchFamily="34" charset="0"/>
                  </a:rPr>
                  <a:t>B:	246</a:t>
                </a:r>
              </a:p>
            </p:txBody>
          </p:sp>
          <p:sp>
            <p:nvSpPr>
              <p:cNvPr id="37" name="Freeform 12"/>
              <p:cNvSpPr>
                <a:spLocks/>
              </p:cNvSpPr>
              <p:nvPr userDrawn="1"/>
            </p:nvSpPr>
            <p:spPr bwMode="auto">
              <a:xfrm>
                <a:off x="-1133457" y="965200"/>
                <a:ext cx="450520" cy="625475"/>
              </a:xfrm>
              <a:custGeom>
                <a:avLst/>
                <a:gdLst>
                  <a:gd name="T0" fmla="*/ 880 w 880"/>
                  <a:gd name="T1" fmla="*/ 754 h 754"/>
                  <a:gd name="T2" fmla="*/ 0 w 880"/>
                  <a:gd name="T3" fmla="*/ 754 h 754"/>
                  <a:gd name="T4" fmla="*/ 0 w 880"/>
                  <a:gd name="T5" fmla="*/ 0 h 754"/>
                  <a:gd name="T6" fmla="*/ 880 w 880"/>
                  <a:gd name="T7" fmla="*/ 0 h 754"/>
                  <a:gd name="T8" fmla="*/ 880 w 880"/>
                  <a:gd name="T9" fmla="*/ 754 h 754"/>
                  <a:gd name="T10" fmla="*/ 880 w 880"/>
                  <a:gd name="T11" fmla="*/ 754 h 754"/>
                  <a:gd name="T12" fmla="*/ 0 60000 65536"/>
                  <a:gd name="T13" fmla="*/ 0 60000 65536"/>
                  <a:gd name="T14" fmla="*/ 0 60000 65536"/>
                  <a:gd name="T15" fmla="*/ 0 60000 65536"/>
                  <a:gd name="T16" fmla="*/ 0 60000 65536"/>
                  <a:gd name="T17" fmla="*/ 0 60000 65536"/>
                  <a:gd name="T18" fmla="*/ 0 w 880"/>
                  <a:gd name="T19" fmla="*/ 0 h 754"/>
                  <a:gd name="T20" fmla="*/ 880 w 880"/>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80" h="754">
                    <a:moveTo>
                      <a:pt x="880" y="754"/>
                    </a:moveTo>
                    <a:lnTo>
                      <a:pt x="0" y="754"/>
                    </a:lnTo>
                    <a:lnTo>
                      <a:pt x="0" y="0"/>
                    </a:lnTo>
                    <a:lnTo>
                      <a:pt x="880" y="0"/>
                    </a:lnTo>
                    <a:lnTo>
                      <a:pt x="880" y="754"/>
                    </a:lnTo>
                    <a:close/>
                  </a:path>
                </a:pathLst>
              </a:custGeom>
              <a:solidFill>
                <a:schemeClr val="accent3"/>
              </a:solidFill>
              <a:ln w="38100" algn="ctr">
                <a:noFill/>
                <a:round/>
                <a:headEnd/>
                <a:tailEnd/>
              </a:ln>
              <a:effectLst/>
            </p:spPr>
            <p:txBody>
              <a:bodyPr lIns="36000" tIns="36000" rIns="36000" bIns="36000" anchor="ctr"/>
              <a:lstStyle/>
              <a:p>
                <a:pPr algn="l" eaLnBrk="0" hangingPunct="0">
                  <a:tabLst>
                    <a:tab pos="360363" algn="r"/>
                  </a:tabLst>
                  <a:defRPr/>
                </a:pPr>
                <a:r>
                  <a:rPr lang="nl-NL" sz="900" dirty="0">
                    <a:cs typeface="Arial" pitchFamily="34" charset="0"/>
                  </a:rPr>
                  <a:t>R:	136</a:t>
                </a:r>
              </a:p>
              <a:p>
                <a:pPr algn="l" eaLnBrk="0" hangingPunct="0">
                  <a:tabLst>
                    <a:tab pos="360363" algn="r"/>
                  </a:tabLst>
                  <a:defRPr/>
                </a:pPr>
                <a:r>
                  <a:rPr lang="nl-NL" sz="900" dirty="0">
                    <a:cs typeface="Arial" pitchFamily="34" charset="0"/>
                  </a:rPr>
                  <a:t>G:	182</a:t>
                </a:r>
              </a:p>
              <a:p>
                <a:pPr algn="l" eaLnBrk="0" hangingPunct="0">
                  <a:tabLst>
                    <a:tab pos="360363" algn="r"/>
                  </a:tabLst>
                  <a:defRPr/>
                </a:pPr>
                <a:r>
                  <a:rPr lang="nl-NL" sz="900" dirty="0">
                    <a:cs typeface="Arial" pitchFamily="34" charset="0"/>
                  </a:rPr>
                  <a:t>B:	220</a:t>
                </a:r>
              </a:p>
            </p:txBody>
          </p:sp>
          <p:sp>
            <p:nvSpPr>
              <p:cNvPr id="38" name="Freeform 10"/>
              <p:cNvSpPr>
                <a:spLocks/>
              </p:cNvSpPr>
              <p:nvPr userDrawn="1"/>
            </p:nvSpPr>
            <p:spPr bwMode="auto">
              <a:xfrm>
                <a:off x="-562569" y="244475"/>
                <a:ext cx="452239" cy="625475"/>
              </a:xfrm>
              <a:custGeom>
                <a:avLst/>
                <a:gdLst>
                  <a:gd name="T0" fmla="*/ 2147483647 w 879"/>
                  <a:gd name="T1" fmla="*/ 2147483647 h 754"/>
                  <a:gd name="T2" fmla="*/ 0 w 879"/>
                  <a:gd name="T3" fmla="*/ 2147483647 h 754"/>
                  <a:gd name="T4" fmla="*/ 0 w 879"/>
                  <a:gd name="T5" fmla="*/ 0 h 754"/>
                  <a:gd name="T6" fmla="*/ 2147483647 w 879"/>
                  <a:gd name="T7" fmla="*/ 0 h 754"/>
                  <a:gd name="T8" fmla="*/ 2147483647 w 879"/>
                  <a:gd name="T9" fmla="*/ 2147483647 h 754"/>
                  <a:gd name="T10" fmla="*/ 2147483647 w 879"/>
                  <a:gd name="T11" fmla="*/ 2147483647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lIns="36000" tIns="36000" rIns="36000" bIns="36000" anchor="ctr"/>
              <a:lstStyle/>
              <a:p>
                <a:pPr algn="l" eaLnBrk="0" hangingPunct="0">
                  <a:tabLst>
                    <a:tab pos="360363" algn="r"/>
                  </a:tabLst>
                </a:pPr>
                <a:r>
                  <a:rPr lang="nl-NL" sz="900"/>
                  <a:t>R:	99</a:t>
                </a:r>
              </a:p>
              <a:p>
                <a:pPr algn="l" eaLnBrk="0" hangingPunct="0">
                  <a:tabLst>
                    <a:tab pos="360363" algn="r"/>
                  </a:tabLst>
                </a:pPr>
                <a:r>
                  <a:rPr lang="nl-NL" sz="900"/>
                  <a:t>G:	158</a:t>
                </a:r>
              </a:p>
              <a:p>
                <a:pPr algn="l" eaLnBrk="0" hangingPunct="0">
                  <a:tabLst>
                    <a:tab pos="360363" algn="r"/>
                  </a:tabLst>
                </a:pPr>
                <a:r>
                  <a:rPr lang="nl-NL" sz="900"/>
                  <a:t>B:	211</a:t>
                </a:r>
              </a:p>
            </p:txBody>
          </p:sp>
          <p:sp>
            <p:nvSpPr>
              <p:cNvPr id="39" name="Freeform 8"/>
              <p:cNvSpPr>
                <a:spLocks/>
              </p:cNvSpPr>
              <p:nvPr userDrawn="1"/>
            </p:nvSpPr>
            <p:spPr bwMode="auto">
              <a:xfrm>
                <a:off x="-1133457" y="244475"/>
                <a:ext cx="450520" cy="625475"/>
              </a:xfrm>
              <a:custGeom>
                <a:avLst/>
                <a:gdLst>
                  <a:gd name="T0" fmla="*/ 2147483647 w 879"/>
                  <a:gd name="T1" fmla="*/ 2147483647 h 754"/>
                  <a:gd name="T2" fmla="*/ 0 w 879"/>
                  <a:gd name="T3" fmla="*/ 2147483647 h 754"/>
                  <a:gd name="T4" fmla="*/ 0 w 879"/>
                  <a:gd name="T5" fmla="*/ 0 h 754"/>
                  <a:gd name="T6" fmla="*/ 2147483647 w 879"/>
                  <a:gd name="T7" fmla="*/ 0 h 754"/>
                  <a:gd name="T8" fmla="*/ 2147483647 w 879"/>
                  <a:gd name="T9" fmla="*/ 2147483647 h 754"/>
                  <a:gd name="T10" fmla="*/ 2147483647 w 879"/>
                  <a:gd name="T11" fmla="*/ 2147483647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chemeClr val="accent1"/>
              </a:solidFill>
              <a:ln>
                <a:noFill/>
              </a:ln>
              <a:extLst>
                <a:ext uri="{91240B29-F687-4F45-9708-019B960494DF}">
                  <a14:hiddenLine xmlns:a14="http://schemas.microsoft.com/office/drawing/2010/main" w="38100" algn="ctr">
                    <a:solidFill>
                      <a:srgbClr val="000000"/>
                    </a:solidFill>
                    <a:round/>
                    <a:headEnd/>
                    <a:tailEnd/>
                  </a14:hiddenLine>
                </a:ext>
              </a:extLst>
            </p:spPr>
            <p:txBody>
              <a:bodyPr lIns="36000" tIns="36000" rIns="36000" bIns="36000" anchor="ctr"/>
              <a:lstStyle/>
              <a:p>
                <a:pPr algn="l" eaLnBrk="0" hangingPunct="0">
                  <a:tabLst>
                    <a:tab pos="360363" algn="r"/>
                  </a:tabLst>
                </a:pPr>
                <a:r>
                  <a:rPr lang="nl-NL" sz="900">
                    <a:solidFill>
                      <a:schemeClr val="bg1"/>
                    </a:solidFill>
                  </a:rPr>
                  <a:t>R:	51</a:t>
                </a:r>
              </a:p>
              <a:p>
                <a:pPr algn="l" eaLnBrk="0" hangingPunct="0">
                  <a:tabLst>
                    <a:tab pos="360363" algn="r"/>
                  </a:tabLst>
                </a:pPr>
                <a:r>
                  <a:rPr lang="nl-NL" sz="900">
                    <a:solidFill>
                      <a:schemeClr val="bg1"/>
                    </a:solidFill>
                  </a:rPr>
                  <a:t>G:	103</a:t>
                </a:r>
              </a:p>
              <a:p>
                <a:pPr algn="l" eaLnBrk="0" hangingPunct="0">
                  <a:tabLst>
                    <a:tab pos="360363" algn="r"/>
                  </a:tabLst>
                </a:pPr>
                <a:r>
                  <a:rPr lang="nl-NL" sz="900">
                    <a:solidFill>
                      <a:schemeClr val="bg1"/>
                    </a:solidFill>
                  </a:rPr>
                  <a:t>B:	153</a:t>
                </a:r>
              </a:p>
            </p:txBody>
          </p:sp>
          <p:sp>
            <p:nvSpPr>
              <p:cNvPr id="40" name="Rectangle 35"/>
              <p:cNvSpPr>
                <a:spLocks noChangeArrowheads="1"/>
              </p:cNvSpPr>
              <p:nvPr userDrawn="1"/>
            </p:nvSpPr>
            <p:spPr bwMode="gray">
              <a:xfrm>
                <a:off x="-562569" y="4852987"/>
                <a:ext cx="459117" cy="633413"/>
              </a:xfrm>
              <a:prstGeom prst="rect">
                <a:avLst/>
              </a:prstGeom>
              <a:solidFill>
                <a:srgbClr val="008000"/>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lIns="36000" tIns="36000" rIns="36000" bIns="36000" anchor="ctr"/>
              <a:lstStyle/>
              <a:p>
                <a:pPr algn="l" eaLnBrk="0" hangingPunct="0">
                  <a:tabLst>
                    <a:tab pos="360363" algn="r"/>
                  </a:tabLst>
                </a:pPr>
                <a:r>
                  <a:rPr lang="nl-NL" sz="900">
                    <a:solidFill>
                      <a:schemeClr val="bg1"/>
                    </a:solidFill>
                  </a:rPr>
                  <a:t>R:	0</a:t>
                </a:r>
              </a:p>
              <a:p>
                <a:pPr algn="l" eaLnBrk="0" hangingPunct="0">
                  <a:tabLst>
                    <a:tab pos="360363" algn="r"/>
                  </a:tabLst>
                </a:pPr>
                <a:r>
                  <a:rPr lang="nl-NL" sz="900">
                    <a:solidFill>
                      <a:schemeClr val="bg1"/>
                    </a:solidFill>
                  </a:rPr>
                  <a:t>G: 	128</a:t>
                </a:r>
              </a:p>
              <a:p>
                <a:pPr algn="l" eaLnBrk="0" hangingPunct="0">
                  <a:tabLst>
                    <a:tab pos="360363" algn="r"/>
                  </a:tabLst>
                </a:pPr>
                <a:r>
                  <a:rPr lang="nl-NL" sz="900">
                    <a:solidFill>
                      <a:schemeClr val="bg1"/>
                    </a:solidFill>
                  </a:rPr>
                  <a:t>B: 	0</a:t>
                </a:r>
              </a:p>
            </p:txBody>
          </p:sp>
        </p:grpSp>
        <p:grpSp>
          <p:nvGrpSpPr>
            <p:cNvPr id="9" name="Group 24"/>
            <p:cNvGrpSpPr>
              <a:grpSpLocks/>
            </p:cNvGrpSpPr>
            <p:nvPr userDrawn="1"/>
          </p:nvGrpSpPr>
          <p:grpSpPr bwMode="auto">
            <a:xfrm>
              <a:off x="-1429" y="119"/>
              <a:ext cx="691" cy="3312"/>
              <a:chOff x="-1429" y="119"/>
              <a:chExt cx="691" cy="3312"/>
            </a:xfrm>
          </p:grpSpPr>
          <p:sp>
            <p:nvSpPr>
              <p:cNvPr id="21" name="Text Box 21"/>
              <p:cNvSpPr txBox="1">
                <a:spLocks noChangeArrowheads="1"/>
              </p:cNvSpPr>
              <p:nvPr userDrawn="1"/>
            </p:nvSpPr>
            <p:spPr bwMode="gray">
              <a:xfrm>
                <a:off x="-1429" y="749"/>
                <a:ext cx="49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algn="ctr" eaLnBrk="0" fontAlgn="base" hangingPunct="0">
                  <a:spcBef>
                    <a:spcPct val="0"/>
                  </a:spcBef>
                  <a:spcAft>
                    <a:spcPct val="0"/>
                  </a:spcAft>
                  <a:defRPr sz="1600" b="1">
                    <a:solidFill>
                      <a:schemeClr val="tx1"/>
                    </a:solidFill>
                    <a:latin typeface="Arial" charset="0"/>
                    <a:cs typeface="Arial" charset="0"/>
                  </a:defRPr>
                </a:lvl6pPr>
                <a:lvl7pPr marL="2971800" indent="-228600" algn="ctr" eaLnBrk="0" fontAlgn="base" hangingPunct="0">
                  <a:spcBef>
                    <a:spcPct val="0"/>
                  </a:spcBef>
                  <a:spcAft>
                    <a:spcPct val="0"/>
                  </a:spcAft>
                  <a:defRPr sz="1600" b="1">
                    <a:solidFill>
                      <a:schemeClr val="tx1"/>
                    </a:solidFill>
                    <a:latin typeface="Arial" charset="0"/>
                    <a:cs typeface="Arial" charset="0"/>
                  </a:defRPr>
                </a:lvl7pPr>
                <a:lvl8pPr marL="3429000" indent="-228600" algn="ctr" eaLnBrk="0" fontAlgn="base" hangingPunct="0">
                  <a:spcBef>
                    <a:spcPct val="0"/>
                  </a:spcBef>
                  <a:spcAft>
                    <a:spcPct val="0"/>
                  </a:spcAft>
                  <a:defRPr sz="1600" b="1">
                    <a:solidFill>
                      <a:schemeClr val="tx1"/>
                    </a:solidFill>
                    <a:latin typeface="Arial" charset="0"/>
                    <a:cs typeface="Arial" charset="0"/>
                  </a:defRPr>
                </a:lvl8pPr>
                <a:lvl9pPr marL="3886200" indent="-228600" algn="ctr" eaLnBrk="0" fontAlgn="base" hangingPunct="0">
                  <a:spcBef>
                    <a:spcPct val="0"/>
                  </a:spcBef>
                  <a:spcAft>
                    <a:spcPct val="0"/>
                  </a:spcAft>
                  <a:defRPr sz="1600" b="1">
                    <a:solidFill>
                      <a:schemeClr val="tx1"/>
                    </a:solidFill>
                    <a:latin typeface="Arial" charset="0"/>
                    <a:cs typeface="Arial" charset="0"/>
                  </a:defRPr>
                </a:lvl9pPr>
              </a:lstStyle>
              <a:p>
                <a:pPr algn="r">
                  <a:spcBef>
                    <a:spcPct val="50000"/>
                  </a:spcBef>
                  <a:buFont typeface="Verdana" pitchFamily="34" charset="0"/>
                  <a:buNone/>
                  <a:defRPr/>
                </a:pPr>
                <a:r>
                  <a:rPr lang="nl-NL" sz="1000" smtClean="0">
                    <a:solidFill>
                      <a:schemeClr val="bg1"/>
                    </a:solidFill>
                  </a:rPr>
                  <a:t>Standaard</a:t>
                </a:r>
              </a:p>
            </p:txBody>
          </p:sp>
          <p:sp>
            <p:nvSpPr>
              <p:cNvPr id="22" name="Text Box 22"/>
              <p:cNvSpPr txBox="1">
                <a:spLocks noChangeArrowheads="1"/>
              </p:cNvSpPr>
              <p:nvPr userDrawn="1"/>
            </p:nvSpPr>
            <p:spPr bwMode="gray">
              <a:xfrm>
                <a:off x="-1429" y="1928"/>
                <a:ext cx="49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algn="ctr" eaLnBrk="0" fontAlgn="base" hangingPunct="0">
                  <a:spcBef>
                    <a:spcPct val="0"/>
                  </a:spcBef>
                  <a:spcAft>
                    <a:spcPct val="0"/>
                  </a:spcAft>
                  <a:defRPr sz="1600" b="1">
                    <a:solidFill>
                      <a:schemeClr val="tx1"/>
                    </a:solidFill>
                    <a:latin typeface="Arial" charset="0"/>
                    <a:cs typeface="Arial" charset="0"/>
                  </a:defRPr>
                </a:lvl6pPr>
                <a:lvl7pPr marL="2971800" indent="-228600" algn="ctr" eaLnBrk="0" fontAlgn="base" hangingPunct="0">
                  <a:spcBef>
                    <a:spcPct val="0"/>
                  </a:spcBef>
                  <a:spcAft>
                    <a:spcPct val="0"/>
                  </a:spcAft>
                  <a:defRPr sz="1600" b="1">
                    <a:solidFill>
                      <a:schemeClr val="tx1"/>
                    </a:solidFill>
                    <a:latin typeface="Arial" charset="0"/>
                    <a:cs typeface="Arial" charset="0"/>
                  </a:defRPr>
                </a:lvl7pPr>
                <a:lvl8pPr marL="3429000" indent="-228600" algn="ctr" eaLnBrk="0" fontAlgn="base" hangingPunct="0">
                  <a:spcBef>
                    <a:spcPct val="0"/>
                  </a:spcBef>
                  <a:spcAft>
                    <a:spcPct val="0"/>
                  </a:spcAft>
                  <a:defRPr sz="1600" b="1">
                    <a:solidFill>
                      <a:schemeClr val="tx1"/>
                    </a:solidFill>
                    <a:latin typeface="Arial" charset="0"/>
                    <a:cs typeface="Arial" charset="0"/>
                  </a:defRPr>
                </a:lvl8pPr>
                <a:lvl9pPr marL="3886200" indent="-228600" algn="ctr" eaLnBrk="0" fontAlgn="base" hangingPunct="0">
                  <a:spcBef>
                    <a:spcPct val="0"/>
                  </a:spcBef>
                  <a:spcAft>
                    <a:spcPct val="0"/>
                  </a:spcAft>
                  <a:defRPr sz="1600" b="1">
                    <a:solidFill>
                      <a:schemeClr val="tx1"/>
                    </a:solidFill>
                    <a:latin typeface="Arial" charset="0"/>
                    <a:cs typeface="Arial" charset="0"/>
                  </a:defRPr>
                </a:lvl9pPr>
              </a:lstStyle>
              <a:p>
                <a:pPr algn="r">
                  <a:spcBef>
                    <a:spcPct val="50000"/>
                  </a:spcBef>
                  <a:buFont typeface="Verdana" pitchFamily="34" charset="0"/>
                  <a:buNone/>
                  <a:defRPr/>
                </a:pPr>
                <a:r>
                  <a:rPr lang="nl-NL" sz="1000" smtClean="0">
                    <a:solidFill>
                      <a:schemeClr val="bg1"/>
                    </a:solidFill>
                  </a:rPr>
                  <a:t>Grijstinten</a:t>
                </a:r>
              </a:p>
            </p:txBody>
          </p:sp>
          <p:sp>
            <p:nvSpPr>
              <p:cNvPr id="23" name="Text Box 23"/>
              <p:cNvSpPr txBox="1">
                <a:spLocks noChangeArrowheads="1"/>
              </p:cNvSpPr>
              <p:nvPr userDrawn="1"/>
            </p:nvSpPr>
            <p:spPr bwMode="gray">
              <a:xfrm>
                <a:off x="-1429" y="2926"/>
                <a:ext cx="49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algn="ctr" eaLnBrk="0" fontAlgn="base" hangingPunct="0">
                  <a:spcBef>
                    <a:spcPct val="0"/>
                  </a:spcBef>
                  <a:spcAft>
                    <a:spcPct val="0"/>
                  </a:spcAft>
                  <a:defRPr sz="1600" b="1">
                    <a:solidFill>
                      <a:schemeClr val="tx1"/>
                    </a:solidFill>
                    <a:latin typeface="Arial" charset="0"/>
                    <a:cs typeface="Arial" charset="0"/>
                  </a:defRPr>
                </a:lvl6pPr>
                <a:lvl7pPr marL="2971800" indent="-228600" algn="ctr" eaLnBrk="0" fontAlgn="base" hangingPunct="0">
                  <a:spcBef>
                    <a:spcPct val="0"/>
                  </a:spcBef>
                  <a:spcAft>
                    <a:spcPct val="0"/>
                  </a:spcAft>
                  <a:defRPr sz="1600" b="1">
                    <a:solidFill>
                      <a:schemeClr val="tx1"/>
                    </a:solidFill>
                    <a:latin typeface="Arial" charset="0"/>
                    <a:cs typeface="Arial" charset="0"/>
                  </a:defRPr>
                </a:lvl7pPr>
                <a:lvl8pPr marL="3429000" indent="-228600" algn="ctr" eaLnBrk="0" fontAlgn="base" hangingPunct="0">
                  <a:spcBef>
                    <a:spcPct val="0"/>
                  </a:spcBef>
                  <a:spcAft>
                    <a:spcPct val="0"/>
                  </a:spcAft>
                  <a:defRPr sz="1600" b="1">
                    <a:solidFill>
                      <a:schemeClr val="tx1"/>
                    </a:solidFill>
                    <a:latin typeface="Arial" charset="0"/>
                    <a:cs typeface="Arial" charset="0"/>
                  </a:defRPr>
                </a:lvl8pPr>
                <a:lvl9pPr marL="3886200" indent="-228600" algn="ctr" eaLnBrk="0" fontAlgn="base" hangingPunct="0">
                  <a:spcBef>
                    <a:spcPct val="0"/>
                  </a:spcBef>
                  <a:spcAft>
                    <a:spcPct val="0"/>
                  </a:spcAft>
                  <a:defRPr sz="1600" b="1">
                    <a:solidFill>
                      <a:schemeClr val="tx1"/>
                    </a:solidFill>
                    <a:latin typeface="Arial" charset="0"/>
                    <a:cs typeface="Arial" charset="0"/>
                  </a:defRPr>
                </a:lvl9pPr>
              </a:lstStyle>
              <a:p>
                <a:pPr algn="r">
                  <a:spcBef>
                    <a:spcPct val="50000"/>
                  </a:spcBef>
                  <a:buFont typeface="Verdana" pitchFamily="34" charset="0"/>
                  <a:buNone/>
                  <a:defRPr/>
                </a:pPr>
                <a:r>
                  <a:rPr lang="nl-NL" sz="1000" smtClean="0">
                    <a:solidFill>
                      <a:schemeClr val="bg1"/>
                    </a:solidFill>
                  </a:rPr>
                  <a:t>Accenten</a:t>
                </a:r>
              </a:p>
            </p:txBody>
          </p:sp>
          <p:sp>
            <p:nvSpPr>
              <p:cNvPr id="24" name="AutoShape 43"/>
              <p:cNvSpPr>
                <a:spLocks/>
              </p:cNvSpPr>
              <p:nvPr userDrawn="1"/>
            </p:nvSpPr>
            <p:spPr bwMode="gray">
              <a:xfrm>
                <a:off x="-874" y="119"/>
                <a:ext cx="136" cy="1316"/>
              </a:xfrm>
              <a:prstGeom prst="leftBrace">
                <a:avLst>
                  <a:gd name="adj1" fmla="val 80637"/>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l" eaLnBrk="0" hangingPunct="0">
                  <a:spcBef>
                    <a:spcPct val="50000"/>
                  </a:spcBef>
                </a:pPr>
                <a:endParaRPr lang="nl-NL" sz="1400"/>
              </a:p>
            </p:txBody>
          </p:sp>
          <p:sp>
            <p:nvSpPr>
              <p:cNvPr id="25" name="AutoShape 44"/>
              <p:cNvSpPr>
                <a:spLocks/>
              </p:cNvSpPr>
              <p:nvPr userDrawn="1"/>
            </p:nvSpPr>
            <p:spPr bwMode="gray">
              <a:xfrm>
                <a:off x="-874" y="1526"/>
                <a:ext cx="136" cy="907"/>
              </a:xfrm>
              <a:prstGeom prst="leftBrace">
                <a:avLst>
                  <a:gd name="adj1" fmla="val 55576"/>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l" eaLnBrk="0" hangingPunct="0">
                  <a:spcBef>
                    <a:spcPct val="50000"/>
                  </a:spcBef>
                </a:pPr>
                <a:endParaRPr lang="nl-NL" sz="1400"/>
              </a:p>
            </p:txBody>
          </p:sp>
          <p:sp>
            <p:nvSpPr>
              <p:cNvPr id="26" name="AutoShape 45"/>
              <p:cNvSpPr>
                <a:spLocks/>
              </p:cNvSpPr>
              <p:nvPr userDrawn="1"/>
            </p:nvSpPr>
            <p:spPr bwMode="gray">
              <a:xfrm>
                <a:off x="-874" y="2524"/>
                <a:ext cx="136" cy="907"/>
              </a:xfrm>
              <a:prstGeom prst="leftBrace">
                <a:avLst>
                  <a:gd name="adj1" fmla="val 55576"/>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l" eaLnBrk="0" hangingPunct="0">
                  <a:spcBef>
                    <a:spcPct val="50000"/>
                  </a:spcBef>
                </a:pPr>
                <a:endParaRPr lang="nl-NL" sz="1400"/>
              </a:p>
            </p:txBody>
          </p:sp>
        </p:grpSp>
        <p:grpSp>
          <p:nvGrpSpPr>
            <p:cNvPr id="10" name="Group 31"/>
            <p:cNvGrpSpPr>
              <a:grpSpLocks/>
            </p:cNvGrpSpPr>
            <p:nvPr userDrawn="1"/>
          </p:nvGrpSpPr>
          <p:grpSpPr bwMode="auto">
            <a:xfrm>
              <a:off x="-1376" y="3475"/>
              <a:ext cx="1341" cy="612"/>
              <a:chOff x="-1376" y="3475"/>
              <a:chExt cx="1341" cy="612"/>
            </a:xfrm>
          </p:grpSpPr>
          <p:grpSp>
            <p:nvGrpSpPr>
              <p:cNvPr id="11" name="Group 32"/>
              <p:cNvGrpSpPr>
                <a:grpSpLocks/>
              </p:cNvGrpSpPr>
              <p:nvPr userDrawn="1"/>
            </p:nvGrpSpPr>
            <p:grpSpPr bwMode="auto">
              <a:xfrm>
                <a:off x="-1376" y="3951"/>
                <a:ext cx="1341" cy="136"/>
                <a:chOff x="-1376" y="3951"/>
                <a:chExt cx="1341" cy="136"/>
              </a:xfrm>
            </p:grpSpPr>
            <p:sp>
              <p:nvSpPr>
                <p:cNvPr id="19" name="Text Box 24"/>
                <p:cNvSpPr txBox="1">
                  <a:spLocks noChangeArrowheads="1"/>
                </p:cNvSpPr>
                <p:nvPr userDrawn="1"/>
              </p:nvSpPr>
              <p:spPr bwMode="gray">
                <a:xfrm>
                  <a:off x="-1376" y="3970"/>
                  <a:ext cx="4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algn="ctr" eaLnBrk="0" fontAlgn="base" hangingPunct="0">
                    <a:spcBef>
                      <a:spcPct val="0"/>
                    </a:spcBef>
                    <a:spcAft>
                      <a:spcPct val="0"/>
                    </a:spcAft>
                    <a:defRPr sz="1600" b="1">
                      <a:solidFill>
                        <a:schemeClr val="tx1"/>
                      </a:solidFill>
                      <a:latin typeface="Arial" charset="0"/>
                      <a:cs typeface="Arial" charset="0"/>
                    </a:defRPr>
                  </a:lvl6pPr>
                  <a:lvl7pPr marL="2971800" indent="-228600" algn="ctr" eaLnBrk="0" fontAlgn="base" hangingPunct="0">
                    <a:spcBef>
                      <a:spcPct val="0"/>
                    </a:spcBef>
                    <a:spcAft>
                      <a:spcPct val="0"/>
                    </a:spcAft>
                    <a:defRPr sz="1600" b="1">
                      <a:solidFill>
                        <a:schemeClr val="tx1"/>
                      </a:solidFill>
                      <a:latin typeface="Arial" charset="0"/>
                      <a:cs typeface="Arial" charset="0"/>
                    </a:defRPr>
                  </a:lvl7pPr>
                  <a:lvl8pPr marL="3429000" indent="-228600" algn="ctr" eaLnBrk="0" fontAlgn="base" hangingPunct="0">
                    <a:spcBef>
                      <a:spcPct val="0"/>
                    </a:spcBef>
                    <a:spcAft>
                      <a:spcPct val="0"/>
                    </a:spcAft>
                    <a:defRPr sz="1600" b="1">
                      <a:solidFill>
                        <a:schemeClr val="tx1"/>
                      </a:solidFill>
                      <a:latin typeface="Arial" charset="0"/>
                      <a:cs typeface="Arial" charset="0"/>
                    </a:defRPr>
                  </a:lvl8pPr>
                  <a:lvl9pPr marL="3886200" indent="-228600" algn="ctr" eaLnBrk="0" fontAlgn="base" hangingPunct="0">
                    <a:spcBef>
                      <a:spcPct val="0"/>
                    </a:spcBef>
                    <a:spcAft>
                      <a:spcPct val="0"/>
                    </a:spcAft>
                    <a:defRPr sz="1600" b="1">
                      <a:solidFill>
                        <a:schemeClr val="tx1"/>
                      </a:solidFill>
                      <a:latin typeface="Arial" charset="0"/>
                      <a:cs typeface="Arial" charset="0"/>
                    </a:defRPr>
                  </a:lvl9pPr>
                </a:lstStyle>
                <a:p>
                  <a:pPr algn="r">
                    <a:spcBef>
                      <a:spcPct val="50000"/>
                    </a:spcBef>
                    <a:buFont typeface="Verdana" pitchFamily="34" charset="0"/>
                    <a:buNone/>
                    <a:defRPr/>
                  </a:pPr>
                  <a:r>
                    <a:rPr lang="nl-NL" sz="1000" smtClean="0">
                      <a:solidFill>
                        <a:schemeClr val="bg1"/>
                      </a:solidFill>
                    </a:rPr>
                    <a:t>Bodytekst</a:t>
                  </a:r>
                </a:p>
              </p:txBody>
            </p:sp>
            <p:sp>
              <p:nvSpPr>
                <p:cNvPr id="20" name="Text Box 24"/>
                <p:cNvSpPr txBox="1">
                  <a:spLocks noChangeArrowheads="1"/>
                </p:cNvSpPr>
                <p:nvPr userDrawn="1"/>
              </p:nvSpPr>
              <p:spPr bwMode="gray">
                <a:xfrm>
                  <a:off x="-785" y="3951"/>
                  <a:ext cx="7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algn="ctr" eaLnBrk="0" fontAlgn="base" hangingPunct="0">
                    <a:spcBef>
                      <a:spcPct val="0"/>
                    </a:spcBef>
                    <a:spcAft>
                      <a:spcPct val="0"/>
                    </a:spcAft>
                    <a:defRPr sz="1600" b="1">
                      <a:solidFill>
                        <a:schemeClr val="tx1"/>
                      </a:solidFill>
                      <a:latin typeface="Arial" charset="0"/>
                      <a:cs typeface="Arial" charset="0"/>
                    </a:defRPr>
                  </a:lvl6pPr>
                  <a:lvl7pPr marL="2971800" indent="-228600" algn="ctr" eaLnBrk="0" fontAlgn="base" hangingPunct="0">
                    <a:spcBef>
                      <a:spcPct val="0"/>
                    </a:spcBef>
                    <a:spcAft>
                      <a:spcPct val="0"/>
                    </a:spcAft>
                    <a:defRPr sz="1600" b="1">
                      <a:solidFill>
                        <a:schemeClr val="tx1"/>
                      </a:solidFill>
                      <a:latin typeface="Arial" charset="0"/>
                      <a:cs typeface="Arial" charset="0"/>
                    </a:defRPr>
                  </a:lvl7pPr>
                  <a:lvl8pPr marL="3429000" indent="-228600" algn="ctr" eaLnBrk="0" fontAlgn="base" hangingPunct="0">
                    <a:spcBef>
                      <a:spcPct val="0"/>
                    </a:spcBef>
                    <a:spcAft>
                      <a:spcPct val="0"/>
                    </a:spcAft>
                    <a:defRPr sz="1600" b="1">
                      <a:solidFill>
                        <a:schemeClr val="tx1"/>
                      </a:solidFill>
                      <a:latin typeface="Arial" charset="0"/>
                      <a:cs typeface="Arial" charset="0"/>
                    </a:defRPr>
                  </a:lvl8pPr>
                  <a:lvl9pPr marL="3886200" indent="-228600" algn="ctr" eaLnBrk="0" fontAlgn="base" hangingPunct="0">
                    <a:spcBef>
                      <a:spcPct val="0"/>
                    </a:spcBef>
                    <a:spcAft>
                      <a:spcPct val="0"/>
                    </a:spcAft>
                    <a:defRPr sz="1600" b="1">
                      <a:solidFill>
                        <a:schemeClr val="tx1"/>
                      </a:solidFill>
                      <a:latin typeface="Arial" charset="0"/>
                      <a:cs typeface="Arial" charset="0"/>
                    </a:defRPr>
                  </a:lvl9pPr>
                </a:lstStyle>
                <a:p>
                  <a:pPr>
                    <a:spcBef>
                      <a:spcPct val="50000"/>
                    </a:spcBef>
                    <a:buFont typeface="Verdana" pitchFamily="34" charset="0"/>
                    <a:buNone/>
                    <a:defRPr/>
                  </a:pPr>
                  <a:r>
                    <a:rPr lang="nl-NL" sz="1400" b="0" smtClean="0">
                      <a:solidFill>
                        <a:schemeClr val="bg1"/>
                      </a:solidFill>
                      <a:latin typeface="Calibri" pitchFamily="34" charset="0"/>
                    </a:rPr>
                    <a:t>Calibiri  20pts</a:t>
                  </a:r>
                </a:p>
              </p:txBody>
            </p:sp>
          </p:grpSp>
          <p:grpSp>
            <p:nvGrpSpPr>
              <p:cNvPr id="12" name="Group 35"/>
              <p:cNvGrpSpPr>
                <a:grpSpLocks/>
              </p:cNvGrpSpPr>
              <p:nvPr userDrawn="1"/>
            </p:nvGrpSpPr>
            <p:grpSpPr bwMode="auto">
              <a:xfrm>
                <a:off x="-1376" y="3762"/>
                <a:ext cx="1341" cy="136"/>
                <a:chOff x="-1376" y="3762"/>
                <a:chExt cx="1341" cy="136"/>
              </a:xfrm>
            </p:grpSpPr>
            <p:sp>
              <p:nvSpPr>
                <p:cNvPr id="17" name="Text Box 24"/>
                <p:cNvSpPr txBox="1">
                  <a:spLocks noChangeArrowheads="1"/>
                </p:cNvSpPr>
                <p:nvPr userDrawn="1"/>
              </p:nvSpPr>
              <p:spPr bwMode="gray">
                <a:xfrm>
                  <a:off x="-1376" y="3781"/>
                  <a:ext cx="44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algn="ctr" eaLnBrk="0" fontAlgn="base" hangingPunct="0">
                    <a:spcBef>
                      <a:spcPct val="0"/>
                    </a:spcBef>
                    <a:spcAft>
                      <a:spcPct val="0"/>
                    </a:spcAft>
                    <a:defRPr sz="1600" b="1">
                      <a:solidFill>
                        <a:schemeClr val="tx1"/>
                      </a:solidFill>
                      <a:latin typeface="Arial" charset="0"/>
                      <a:cs typeface="Arial" charset="0"/>
                    </a:defRPr>
                  </a:lvl6pPr>
                  <a:lvl7pPr marL="2971800" indent="-228600" algn="ctr" eaLnBrk="0" fontAlgn="base" hangingPunct="0">
                    <a:spcBef>
                      <a:spcPct val="0"/>
                    </a:spcBef>
                    <a:spcAft>
                      <a:spcPct val="0"/>
                    </a:spcAft>
                    <a:defRPr sz="1600" b="1">
                      <a:solidFill>
                        <a:schemeClr val="tx1"/>
                      </a:solidFill>
                      <a:latin typeface="Arial" charset="0"/>
                      <a:cs typeface="Arial" charset="0"/>
                    </a:defRPr>
                  </a:lvl7pPr>
                  <a:lvl8pPr marL="3429000" indent="-228600" algn="ctr" eaLnBrk="0" fontAlgn="base" hangingPunct="0">
                    <a:spcBef>
                      <a:spcPct val="0"/>
                    </a:spcBef>
                    <a:spcAft>
                      <a:spcPct val="0"/>
                    </a:spcAft>
                    <a:defRPr sz="1600" b="1">
                      <a:solidFill>
                        <a:schemeClr val="tx1"/>
                      </a:solidFill>
                      <a:latin typeface="Arial" charset="0"/>
                      <a:cs typeface="Arial" charset="0"/>
                    </a:defRPr>
                  </a:lvl8pPr>
                  <a:lvl9pPr marL="3886200" indent="-228600" algn="ctr" eaLnBrk="0" fontAlgn="base" hangingPunct="0">
                    <a:spcBef>
                      <a:spcPct val="0"/>
                    </a:spcBef>
                    <a:spcAft>
                      <a:spcPct val="0"/>
                    </a:spcAft>
                    <a:defRPr sz="1600" b="1">
                      <a:solidFill>
                        <a:schemeClr val="tx1"/>
                      </a:solidFill>
                      <a:latin typeface="Arial" charset="0"/>
                      <a:cs typeface="Arial" charset="0"/>
                    </a:defRPr>
                  </a:lvl9pPr>
                </a:lstStyle>
                <a:p>
                  <a:pPr algn="r">
                    <a:spcBef>
                      <a:spcPct val="50000"/>
                    </a:spcBef>
                    <a:buFont typeface="Verdana" pitchFamily="34" charset="0"/>
                    <a:buNone/>
                    <a:defRPr/>
                  </a:pPr>
                  <a:r>
                    <a:rPr lang="nl-NL" sz="1000" smtClean="0">
                      <a:solidFill>
                        <a:schemeClr val="bg1"/>
                      </a:solidFill>
                    </a:rPr>
                    <a:t>Titel stijl</a:t>
                  </a:r>
                </a:p>
              </p:txBody>
            </p:sp>
            <p:sp>
              <p:nvSpPr>
                <p:cNvPr id="18" name="Text Box 24"/>
                <p:cNvSpPr txBox="1">
                  <a:spLocks noChangeArrowheads="1"/>
                </p:cNvSpPr>
                <p:nvPr userDrawn="1"/>
              </p:nvSpPr>
              <p:spPr bwMode="gray">
                <a:xfrm>
                  <a:off x="-785" y="3762"/>
                  <a:ext cx="7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algn="ctr" eaLnBrk="0" fontAlgn="base" hangingPunct="0">
                    <a:spcBef>
                      <a:spcPct val="0"/>
                    </a:spcBef>
                    <a:spcAft>
                      <a:spcPct val="0"/>
                    </a:spcAft>
                    <a:defRPr sz="1600" b="1">
                      <a:solidFill>
                        <a:schemeClr val="tx1"/>
                      </a:solidFill>
                      <a:latin typeface="Arial" charset="0"/>
                      <a:cs typeface="Arial" charset="0"/>
                    </a:defRPr>
                  </a:lvl6pPr>
                  <a:lvl7pPr marL="2971800" indent="-228600" algn="ctr" eaLnBrk="0" fontAlgn="base" hangingPunct="0">
                    <a:spcBef>
                      <a:spcPct val="0"/>
                    </a:spcBef>
                    <a:spcAft>
                      <a:spcPct val="0"/>
                    </a:spcAft>
                    <a:defRPr sz="1600" b="1">
                      <a:solidFill>
                        <a:schemeClr val="tx1"/>
                      </a:solidFill>
                      <a:latin typeface="Arial" charset="0"/>
                      <a:cs typeface="Arial" charset="0"/>
                    </a:defRPr>
                  </a:lvl7pPr>
                  <a:lvl8pPr marL="3429000" indent="-228600" algn="ctr" eaLnBrk="0" fontAlgn="base" hangingPunct="0">
                    <a:spcBef>
                      <a:spcPct val="0"/>
                    </a:spcBef>
                    <a:spcAft>
                      <a:spcPct val="0"/>
                    </a:spcAft>
                    <a:defRPr sz="1600" b="1">
                      <a:solidFill>
                        <a:schemeClr val="tx1"/>
                      </a:solidFill>
                      <a:latin typeface="Arial" charset="0"/>
                      <a:cs typeface="Arial" charset="0"/>
                    </a:defRPr>
                  </a:lvl8pPr>
                  <a:lvl9pPr marL="3886200" indent="-228600" algn="ctr" eaLnBrk="0" fontAlgn="base" hangingPunct="0">
                    <a:spcBef>
                      <a:spcPct val="0"/>
                    </a:spcBef>
                    <a:spcAft>
                      <a:spcPct val="0"/>
                    </a:spcAft>
                    <a:defRPr sz="1600" b="1">
                      <a:solidFill>
                        <a:schemeClr val="tx1"/>
                      </a:solidFill>
                      <a:latin typeface="Arial" charset="0"/>
                      <a:cs typeface="Arial" charset="0"/>
                    </a:defRPr>
                  </a:lvl9pPr>
                </a:lstStyle>
                <a:p>
                  <a:pPr>
                    <a:spcBef>
                      <a:spcPct val="50000"/>
                    </a:spcBef>
                    <a:buFont typeface="Verdana" pitchFamily="34" charset="0"/>
                    <a:buNone/>
                    <a:defRPr/>
                  </a:pPr>
                  <a:r>
                    <a:rPr lang="nl-NL" sz="1400" b="0" smtClean="0">
                      <a:solidFill>
                        <a:schemeClr val="bg1"/>
                      </a:solidFill>
                      <a:latin typeface="Calibri" pitchFamily="34" charset="0"/>
                    </a:rPr>
                    <a:t>Calibiri  32pts</a:t>
                  </a:r>
                </a:p>
              </p:txBody>
            </p:sp>
          </p:grpSp>
          <p:grpSp>
            <p:nvGrpSpPr>
              <p:cNvPr id="13" name="Group 38"/>
              <p:cNvGrpSpPr>
                <a:grpSpLocks/>
              </p:cNvGrpSpPr>
              <p:nvPr userDrawn="1"/>
            </p:nvGrpSpPr>
            <p:grpSpPr bwMode="auto">
              <a:xfrm>
                <a:off x="-1313" y="3475"/>
                <a:ext cx="1259" cy="224"/>
                <a:chOff x="-1313" y="3475"/>
                <a:chExt cx="1259" cy="224"/>
              </a:xfrm>
            </p:grpSpPr>
            <p:sp>
              <p:nvSpPr>
                <p:cNvPr id="14" name="Line 17"/>
                <p:cNvSpPr>
                  <a:spLocks noChangeShapeType="1"/>
                </p:cNvSpPr>
                <p:nvPr/>
              </p:nvSpPr>
              <p:spPr bwMode="gray">
                <a:xfrm>
                  <a:off x="-702" y="3681"/>
                  <a:ext cx="648"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lIns="90000" tIns="46800" rIns="90000" bIns="46800">
                  <a:spAutoFit/>
                </a:bodyPr>
                <a:lstStyle/>
                <a:p>
                  <a:endParaRPr lang="en-IN"/>
                </a:p>
              </p:txBody>
            </p:sp>
            <p:sp>
              <p:nvSpPr>
                <p:cNvPr id="15" name="Text Box 24"/>
                <p:cNvSpPr txBox="1">
                  <a:spLocks noChangeArrowheads="1"/>
                </p:cNvSpPr>
                <p:nvPr userDrawn="1"/>
              </p:nvSpPr>
              <p:spPr bwMode="gray">
                <a:xfrm>
                  <a:off x="-1313" y="3602"/>
                  <a:ext cx="37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sz="1600" b="1">
                      <a:solidFill>
                        <a:schemeClr val="tx1"/>
                      </a:solidFill>
                      <a:latin typeface="Arial" charset="0"/>
                      <a:cs typeface="Arial" charset="0"/>
                    </a:defRPr>
                  </a:lvl1pPr>
                  <a:lvl2pPr marL="742950" indent="-285750" eaLnBrk="0" hangingPunct="0">
                    <a:defRPr sz="1600" b="1">
                      <a:solidFill>
                        <a:schemeClr val="tx1"/>
                      </a:solidFill>
                      <a:latin typeface="Arial" charset="0"/>
                      <a:cs typeface="Arial" charset="0"/>
                    </a:defRPr>
                  </a:lvl2pPr>
                  <a:lvl3pPr marL="1143000" indent="-228600" eaLnBrk="0" hangingPunct="0">
                    <a:defRPr sz="1600" b="1">
                      <a:solidFill>
                        <a:schemeClr val="tx1"/>
                      </a:solidFill>
                      <a:latin typeface="Arial" charset="0"/>
                      <a:cs typeface="Arial" charset="0"/>
                    </a:defRPr>
                  </a:lvl3pPr>
                  <a:lvl4pPr marL="1600200" indent="-228600" eaLnBrk="0" hangingPunct="0">
                    <a:defRPr sz="1600" b="1">
                      <a:solidFill>
                        <a:schemeClr val="tx1"/>
                      </a:solidFill>
                      <a:latin typeface="Arial" charset="0"/>
                      <a:cs typeface="Arial" charset="0"/>
                    </a:defRPr>
                  </a:lvl4pPr>
                  <a:lvl5pPr marL="2057400" indent="-228600" eaLnBrk="0" hangingPunct="0">
                    <a:defRPr sz="1600" b="1">
                      <a:solidFill>
                        <a:schemeClr val="tx1"/>
                      </a:solidFill>
                      <a:latin typeface="Arial" charset="0"/>
                      <a:cs typeface="Arial" charset="0"/>
                    </a:defRPr>
                  </a:lvl5pPr>
                  <a:lvl6pPr marL="2514600" indent="-228600" algn="ctr" eaLnBrk="0" fontAlgn="base" hangingPunct="0">
                    <a:spcBef>
                      <a:spcPct val="0"/>
                    </a:spcBef>
                    <a:spcAft>
                      <a:spcPct val="0"/>
                    </a:spcAft>
                    <a:defRPr sz="1600" b="1">
                      <a:solidFill>
                        <a:schemeClr val="tx1"/>
                      </a:solidFill>
                      <a:latin typeface="Arial" charset="0"/>
                      <a:cs typeface="Arial" charset="0"/>
                    </a:defRPr>
                  </a:lvl6pPr>
                  <a:lvl7pPr marL="2971800" indent="-228600" algn="ctr" eaLnBrk="0" fontAlgn="base" hangingPunct="0">
                    <a:spcBef>
                      <a:spcPct val="0"/>
                    </a:spcBef>
                    <a:spcAft>
                      <a:spcPct val="0"/>
                    </a:spcAft>
                    <a:defRPr sz="1600" b="1">
                      <a:solidFill>
                        <a:schemeClr val="tx1"/>
                      </a:solidFill>
                      <a:latin typeface="Arial" charset="0"/>
                      <a:cs typeface="Arial" charset="0"/>
                    </a:defRPr>
                  </a:lvl7pPr>
                  <a:lvl8pPr marL="3429000" indent="-228600" algn="ctr" eaLnBrk="0" fontAlgn="base" hangingPunct="0">
                    <a:spcBef>
                      <a:spcPct val="0"/>
                    </a:spcBef>
                    <a:spcAft>
                      <a:spcPct val="0"/>
                    </a:spcAft>
                    <a:defRPr sz="1600" b="1">
                      <a:solidFill>
                        <a:schemeClr val="tx1"/>
                      </a:solidFill>
                      <a:latin typeface="Arial" charset="0"/>
                      <a:cs typeface="Arial" charset="0"/>
                    </a:defRPr>
                  </a:lvl8pPr>
                  <a:lvl9pPr marL="3886200" indent="-228600" algn="ctr" eaLnBrk="0" fontAlgn="base" hangingPunct="0">
                    <a:spcBef>
                      <a:spcPct val="0"/>
                    </a:spcBef>
                    <a:spcAft>
                      <a:spcPct val="0"/>
                    </a:spcAft>
                    <a:defRPr sz="1600" b="1">
                      <a:solidFill>
                        <a:schemeClr val="tx1"/>
                      </a:solidFill>
                      <a:latin typeface="Arial" charset="0"/>
                      <a:cs typeface="Arial" charset="0"/>
                    </a:defRPr>
                  </a:lvl9pPr>
                </a:lstStyle>
                <a:p>
                  <a:pPr algn="r">
                    <a:spcBef>
                      <a:spcPct val="50000"/>
                    </a:spcBef>
                    <a:buFont typeface="Verdana" pitchFamily="34" charset="0"/>
                    <a:buNone/>
                    <a:defRPr/>
                  </a:pPr>
                  <a:r>
                    <a:rPr lang="nl-NL" sz="1000" smtClean="0">
                      <a:solidFill>
                        <a:schemeClr val="bg1"/>
                      </a:solidFill>
                    </a:rPr>
                    <a:t>Lijn/pijl</a:t>
                  </a:r>
                </a:p>
              </p:txBody>
            </p:sp>
            <p:sp>
              <p:nvSpPr>
                <p:cNvPr id="16" name="Rectangle 72"/>
                <p:cNvSpPr>
                  <a:spLocks noChangeArrowheads="1"/>
                </p:cNvSpPr>
                <p:nvPr userDrawn="1"/>
              </p:nvSpPr>
              <p:spPr bwMode="auto">
                <a:xfrm>
                  <a:off x="-757" y="3475"/>
                  <a:ext cx="53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0" hangingPunct="0"/>
                  <a:r>
                    <a:rPr lang="nl-NL" sz="1000">
                      <a:solidFill>
                        <a:schemeClr val="bg1"/>
                      </a:solidFill>
                      <a:latin typeface="Calibri" pitchFamily="34" charset="0"/>
                    </a:rPr>
                    <a:t>R:19   G:26   B:125</a:t>
                  </a:r>
                </a:p>
              </p:txBody>
            </p:sp>
          </p:grpSp>
        </p:grpSp>
      </p:grpSp>
      <p:pic>
        <p:nvPicPr>
          <p:cNvPr id="41" name="Picture 14" descr="wereldkaart_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985" y="384176"/>
            <a:ext cx="8544983"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7" descr="Quint_hand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53988"/>
            <a:ext cx="12192000"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Placeholder 2"/>
          <p:cNvSpPr>
            <a:spLocks noGrp="1"/>
          </p:cNvSpPr>
          <p:nvPr>
            <p:ph type="subTitle" idx="1"/>
          </p:nvPr>
        </p:nvSpPr>
        <p:spPr>
          <a:xfrm>
            <a:off x="1828800" y="4652963"/>
            <a:ext cx="8534400" cy="1752600"/>
          </a:xfrm>
          <a:prstGeom prst="rect">
            <a:avLst/>
          </a:prstGeom>
        </p:spPr>
        <p:txBody>
          <a:bodyPr/>
          <a:lstStyle>
            <a:lvl1pPr marL="0" indent="0" algn="ctr">
              <a:buFont typeface="Wingdings" pitchFamily="2" charset="2"/>
              <a:buNone/>
              <a:defRPr>
                <a:solidFill>
                  <a:schemeClr val="bg1"/>
                </a:solidFill>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901338433"/>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6355" y="2481945"/>
            <a:ext cx="10589623" cy="1267097"/>
          </a:xfrm>
          <a:solidFill>
            <a:srgbClr val="00B0F0"/>
          </a:solidFill>
        </p:spPr>
        <p:txBody>
          <a:bodyPr/>
          <a:lstStyle>
            <a:lvl1pPr algn="ctr">
              <a:defRPr sz="4800">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5329373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33400" y="838200"/>
            <a:ext cx="11353800" cy="5445034"/>
          </a:xfrm>
        </p:spPr>
        <p:txBody>
          <a:bodyPr/>
          <a:lstStyle>
            <a:lvl1pPr marL="342900" indent="-342900" algn="l">
              <a:buFont typeface="Arial" panose="020B0604020202020204" pitchFamily="34" charset="0"/>
              <a:buChar char="•"/>
              <a:defRPr sz="2000"/>
            </a:lvl1pPr>
            <a:lvl2pPr marL="800100" indent="-342900" algn="l">
              <a:buFont typeface="Arial" panose="020B0604020202020204" pitchFamily="34" charset="0"/>
              <a:buChar char="•"/>
              <a:defRPr sz="2000"/>
            </a:lvl2pPr>
            <a:lvl3pPr marL="1257300" indent="-342900" algn="l">
              <a:buFont typeface="Arial" panose="020B0604020202020204" pitchFamily="34" charset="0"/>
              <a:buChar char="•"/>
              <a:defRPr sz="2000"/>
            </a:lvl3pPr>
            <a:lvl4pPr marL="1714500" indent="-342900" algn="l">
              <a:buFont typeface="Arial" panose="020B0604020202020204" pitchFamily="34" charset="0"/>
              <a:buChar char="•"/>
              <a:defRPr sz="2000"/>
            </a:lvl4pPr>
            <a:lvl5pPr marL="2171700" indent="-342900" algn="l">
              <a:buFont typeface="Arial" panose="020B0604020202020204" pitchFamily="34" charset="0"/>
              <a:buChar cha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a:xfrm>
            <a:off x="0" y="1"/>
            <a:ext cx="12192000" cy="701447"/>
          </a:xfrm>
        </p:spPr>
        <p:txBody>
          <a:bodyPr/>
          <a:lstStyle>
            <a:lvl1pPr algn="ctr">
              <a:defRPr sz="2800" b="1"/>
            </a:lvl1pPr>
          </a:lstStyle>
          <a:p>
            <a:r>
              <a:rPr lang="en-US" dirty="0" smtClean="0"/>
              <a:t>Click to edit Master title style</a:t>
            </a:r>
            <a:endParaRPr lang="en-US" dirty="0"/>
          </a:p>
        </p:txBody>
      </p:sp>
    </p:spTree>
    <p:extLst>
      <p:ext uri="{BB962C8B-B14F-4D97-AF65-F5344CB8AC3E}">
        <p14:creationId xmlns:p14="http://schemas.microsoft.com/office/powerpoint/2010/main" val="40666737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7"/>
        <p:cNvGrpSpPr/>
        <p:nvPr/>
      </p:nvGrpSpPr>
      <p:grpSpPr>
        <a:xfrm>
          <a:off x="0" y="0"/>
          <a:ext cx="0" cy="0"/>
          <a:chOff x="0" y="0"/>
          <a:chExt cx="0" cy="0"/>
        </a:xfrm>
      </p:grpSpPr>
      <p:sp>
        <p:nvSpPr>
          <p:cNvPr id="4" name="Title 3"/>
          <p:cNvSpPr>
            <a:spLocks noGrp="1"/>
          </p:cNvSpPr>
          <p:nvPr>
            <p:ph type="title"/>
          </p:nvPr>
        </p:nvSpPr>
        <p:spPr>
          <a:xfrm>
            <a:off x="0" y="1"/>
            <a:ext cx="12192000" cy="701447"/>
          </a:xfrm>
        </p:spPr>
        <p:txBody>
          <a:bodyPr/>
          <a:lstStyle>
            <a:lvl1pPr algn="ctr">
              <a:defRPr sz="2800" b="1"/>
            </a:lvl1pPr>
          </a:lstStyle>
          <a:p>
            <a:r>
              <a:rPr lang="en-US" smtClean="0"/>
              <a:t>Click to edit Master title style</a:t>
            </a:r>
            <a:endParaRPr lang="en-US"/>
          </a:p>
        </p:txBody>
      </p:sp>
      <p:sp>
        <p:nvSpPr>
          <p:cNvPr id="8" name="Content Placeholder 7"/>
          <p:cNvSpPr>
            <a:spLocks noGrp="1"/>
          </p:cNvSpPr>
          <p:nvPr>
            <p:ph sz="quarter" idx="10"/>
          </p:nvPr>
        </p:nvSpPr>
        <p:spPr>
          <a:xfrm>
            <a:off x="609600" y="838200"/>
            <a:ext cx="10972800" cy="5181600"/>
          </a:xfrm>
          <a:solidFill>
            <a:schemeClr val="accent1">
              <a:lumMod val="20000"/>
              <a:lumOff val="80000"/>
            </a:schemeClr>
          </a:solidFill>
        </p:spPr>
        <p:txBody>
          <a:bodyPr/>
          <a:lstStyle>
            <a:lvl1pPr algn="l">
              <a:defRPr sz="1800"/>
            </a:lvl1pPr>
            <a:lvl2pPr algn="l">
              <a:defRPr sz="1800"/>
            </a:lvl2pPr>
            <a:lvl3pPr algn="l">
              <a:defRPr sz="1800"/>
            </a:lvl3pPr>
            <a:lvl4pPr algn="l">
              <a:defRPr sz="1800"/>
            </a:lvl4pPr>
            <a:lvl5pPr algn="l">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76827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with-Title">
    <p:spTree>
      <p:nvGrpSpPr>
        <p:cNvPr id="1" name="Shape 10"/>
        <p:cNvGrpSpPr/>
        <p:nvPr/>
      </p:nvGrpSpPr>
      <p:grpSpPr>
        <a:xfrm>
          <a:off x="0" y="0"/>
          <a:ext cx="0" cy="0"/>
          <a:chOff x="0" y="0"/>
          <a:chExt cx="0" cy="0"/>
        </a:xfrm>
      </p:grpSpPr>
      <p:sp>
        <p:nvSpPr>
          <p:cNvPr id="2" name="Title 1"/>
          <p:cNvSpPr>
            <a:spLocks noGrp="1"/>
          </p:cNvSpPr>
          <p:nvPr>
            <p:ph type="title"/>
          </p:nvPr>
        </p:nvSpPr>
        <p:spPr>
          <a:xfrm>
            <a:off x="0" y="1"/>
            <a:ext cx="12192000" cy="701447"/>
          </a:xfrm>
        </p:spPr>
        <p:txBody>
          <a:bodyPr/>
          <a:lstStyle>
            <a:lvl1pPr algn="ctr">
              <a:defRPr b="1"/>
            </a:lvl1pPr>
          </a:lstStyle>
          <a:p>
            <a:r>
              <a:rPr lang="en-US" smtClean="0"/>
              <a:t>Click to edit Master title style</a:t>
            </a:r>
            <a:endParaRPr lang="en-US"/>
          </a:p>
        </p:txBody>
      </p:sp>
    </p:spTree>
    <p:extLst>
      <p:ext uri="{BB962C8B-B14F-4D97-AF65-F5344CB8AC3E}">
        <p14:creationId xmlns:p14="http://schemas.microsoft.com/office/powerpoint/2010/main" val="87068055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Just-Header">
    <p:spTree>
      <p:nvGrpSpPr>
        <p:cNvPr id="1" name=""/>
        <p:cNvGrpSpPr/>
        <p:nvPr/>
      </p:nvGrpSpPr>
      <p:grpSpPr>
        <a:xfrm>
          <a:off x="0" y="0"/>
          <a:ext cx="0" cy="0"/>
          <a:chOff x="0" y="0"/>
          <a:chExt cx="0" cy="0"/>
        </a:xfrm>
      </p:grpSpPr>
      <p:sp>
        <p:nvSpPr>
          <p:cNvPr id="9" name="מלבן 12"/>
          <p:cNvSpPr/>
          <p:nvPr userDrawn="1"/>
        </p:nvSpPr>
        <p:spPr bwMode="auto">
          <a:xfrm>
            <a:off x="-5291" y="0"/>
            <a:ext cx="12192000" cy="900000"/>
          </a:xfrm>
          <a:prstGeom prst="rect">
            <a:avLst/>
          </a:prstGeom>
          <a:gradFill>
            <a:gsLst>
              <a:gs pos="83000">
                <a:schemeClr val="accent2">
                  <a:lumMod val="60000"/>
                  <a:lumOff val="40000"/>
                </a:schemeClr>
              </a:gs>
              <a:gs pos="0">
                <a:schemeClr val="bg1">
                  <a:alpha val="0"/>
                </a:schemeClr>
              </a:gs>
            </a:gsLst>
            <a:lin ang="10800000" scaled="0"/>
          </a:gradFill>
          <a:ln w="9525" cap="flat" cmpd="sng" algn="ctr">
            <a:noFill/>
            <a:prstDash val="solid"/>
            <a:round/>
            <a:headEnd type="none" w="med" len="med"/>
            <a:tailEnd type="none" w="med" len="med"/>
          </a:ln>
          <a:effectLst/>
        </p:spPr>
        <p:txBody>
          <a:bodyPr lIns="91431" tIns="45716" rIns="91431" bIns="45716" anchor="ctr">
            <a:prstTxWarp prst="textNoShape">
              <a:avLst/>
            </a:prstTxWarp>
            <a:spAutoFit/>
          </a:bodyPr>
          <a:lstStyle/>
          <a:p>
            <a:pPr>
              <a:defRPr/>
            </a:pPr>
            <a:endParaRPr lang="en-US">
              <a:ea typeface="Arial" pitchFamily="-84" charset="0"/>
              <a:cs typeface="Arial" pitchFamily="-84" charset="0"/>
            </a:endParaRPr>
          </a:p>
        </p:txBody>
      </p:sp>
      <p:sp>
        <p:nvSpPr>
          <p:cNvPr id="4" name="Slide Number Placeholder 5"/>
          <p:cNvSpPr>
            <a:spLocks noGrp="1"/>
          </p:cNvSpPr>
          <p:nvPr>
            <p:ph type="sldNum" sz="quarter" idx="10"/>
          </p:nvPr>
        </p:nvSpPr>
        <p:spPr>
          <a:xfrm>
            <a:off x="5772151" y="6543676"/>
            <a:ext cx="637116" cy="314325"/>
          </a:xfrm>
          <a:prstGeom prst="rect">
            <a:avLst/>
          </a:prstGeom>
        </p:spPr>
        <p:txBody>
          <a:bodyPr/>
          <a:lstStyle>
            <a:lvl1pPr>
              <a:defRPr/>
            </a:lvl1pPr>
          </a:lstStyle>
          <a:p>
            <a:pPr>
              <a:defRPr/>
            </a:pPr>
            <a:fld id="{1465D5DA-4FAB-454D-A452-A1A3339CF87C}" type="slidenum">
              <a:rPr lang="nl-NL"/>
              <a:pPr>
                <a:defRPr/>
              </a:pPr>
              <a:t>‹#›</a:t>
            </a:fld>
            <a:endParaRPr lang="nl-NL"/>
          </a:p>
        </p:txBody>
      </p:sp>
      <p:sp>
        <p:nvSpPr>
          <p:cNvPr id="5" name="Title 4"/>
          <p:cNvSpPr>
            <a:spLocks noGrp="1"/>
          </p:cNvSpPr>
          <p:nvPr>
            <p:ph type="title"/>
          </p:nvPr>
        </p:nvSpPr>
        <p:spPr>
          <a:xfrm>
            <a:off x="0" y="0"/>
            <a:ext cx="12191999" cy="917575"/>
          </a:xfrm>
          <a:prstGeom prst="rect">
            <a:avLst/>
          </a:prstGeom>
          <a:noFill/>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19468821"/>
      </p:ext>
    </p:extLst>
  </p:cSld>
  <p:clrMapOvr>
    <a:masterClrMapping/>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smtClean="0"/>
              <a:t>Click to edit Master title style</a:t>
            </a:r>
            <a:endParaRPr lang="en-US" dirty="0"/>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smtClean="0"/>
              <a:t>Click to edit Master text styles</a:t>
            </a:r>
            <a:endParaRPr lang="en-US" dirty="0"/>
          </a:p>
        </p:txBody>
      </p:sp>
      <p:sp>
        <p:nvSpPr>
          <p:cNvPr id="4" name="Slide Number Placeholder 5"/>
          <p:cNvSpPr>
            <a:spLocks noGrp="1"/>
          </p:cNvSpPr>
          <p:nvPr>
            <p:ph type="sldNum" sz="quarter" idx="14"/>
          </p:nvPr>
        </p:nvSpPr>
        <p:spPr/>
        <p:txBody>
          <a:bodyPr/>
          <a:lstStyle>
            <a:lvl1pPr>
              <a:defRPr/>
            </a:lvl1pPr>
          </a:lstStyle>
          <a:p>
            <a:pPr>
              <a:defRPr/>
            </a:pPr>
            <a:fld id="{CA80AB31-788C-4DDB-9F87-8F54F722CA32}" type="slidenum">
              <a:rPr lang="en-US"/>
              <a:pPr>
                <a:defRPr/>
              </a:pPr>
              <a:t>‹#›</a:t>
            </a:fld>
            <a:endParaRPr lang="en-US"/>
          </a:p>
        </p:txBody>
      </p:sp>
    </p:spTree>
    <p:extLst>
      <p:ext uri="{BB962C8B-B14F-4D97-AF65-F5344CB8AC3E}">
        <p14:creationId xmlns:p14="http://schemas.microsoft.com/office/powerpoint/2010/main" val="918725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smtClean="0"/>
              <a:t>Click to edit Master title style</a:t>
            </a:r>
            <a:endParaRPr lang="en-US" dirty="0"/>
          </a:p>
        </p:txBody>
      </p:sp>
      <p:sp>
        <p:nvSpPr>
          <p:cNvPr id="6"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smtClean="0"/>
              <a:t>Click to edit Master text styles</a:t>
            </a:r>
            <a:endParaRPr lang="en-US" dirty="0"/>
          </a:p>
        </p:txBody>
      </p:sp>
      <p:sp>
        <p:nvSpPr>
          <p:cNvPr id="4" name="Slide Number Placeholder 5"/>
          <p:cNvSpPr>
            <a:spLocks noGrp="1"/>
          </p:cNvSpPr>
          <p:nvPr>
            <p:ph type="sldNum" sz="quarter" idx="14"/>
          </p:nvPr>
        </p:nvSpPr>
        <p:spPr/>
        <p:txBody>
          <a:bodyPr/>
          <a:lstStyle>
            <a:lvl1pPr>
              <a:defRPr/>
            </a:lvl1pPr>
          </a:lstStyle>
          <a:p>
            <a:pPr>
              <a:defRPr/>
            </a:pPr>
            <a:fld id="{CC23A43A-BB2F-4544-A891-C6AC3BD568B8}" type="slidenum">
              <a:rPr lang="en-US"/>
              <a:pPr>
                <a:defRPr/>
              </a:pPr>
              <a:t>‹#›</a:t>
            </a:fld>
            <a:endParaRPr lang="en-US"/>
          </a:p>
        </p:txBody>
      </p:sp>
    </p:spTree>
    <p:extLst>
      <p:ext uri="{BB962C8B-B14F-4D97-AF65-F5344CB8AC3E}">
        <p14:creationId xmlns:p14="http://schemas.microsoft.com/office/powerpoint/2010/main" val="3406473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smtClean="0"/>
              <a:t>Click to edit Master title style</a:t>
            </a:r>
            <a:endParaRPr lang="en-US"/>
          </a:p>
        </p:txBody>
      </p:sp>
      <p:sp>
        <p:nvSpPr>
          <p:cNvPr id="6" name="Content Placeholder 2"/>
          <p:cNvSpPr>
            <a:spLocks noGrp="1"/>
          </p:cNvSpPr>
          <p:nvPr>
            <p:ph idx="1"/>
          </p:nvPr>
        </p:nvSpPr>
        <p:spPr>
          <a:xfrm>
            <a:off x="508000" y="838201"/>
            <a:ext cx="10972800" cy="510539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3"/>
          </p:nvPr>
        </p:nvSpPr>
        <p:spPr>
          <a:xfrm>
            <a:off x="0" y="609600"/>
            <a:ext cx="12192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smtClean="0"/>
              <a:t>Click to edit Master text styles</a:t>
            </a:r>
            <a:endParaRPr lang="en-US" dirty="0"/>
          </a:p>
        </p:txBody>
      </p:sp>
      <p:sp>
        <p:nvSpPr>
          <p:cNvPr id="5" name="Slide Number Placeholder 5"/>
          <p:cNvSpPr>
            <a:spLocks noGrp="1"/>
          </p:cNvSpPr>
          <p:nvPr>
            <p:ph type="sldNum" sz="quarter" idx="14"/>
          </p:nvPr>
        </p:nvSpPr>
        <p:spPr/>
        <p:txBody>
          <a:bodyPr/>
          <a:lstStyle>
            <a:lvl1pPr>
              <a:defRPr/>
            </a:lvl1pPr>
          </a:lstStyle>
          <a:p>
            <a:pPr>
              <a:defRPr/>
            </a:pPr>
            <a:fld id="{BB3A884F-735D-4B3D-A17C-FC26EED2A88D}" type="slidenum">
              <a:rPr lang="en-US"/>
              <a:pPr>
                <a:defRPr/>
              </a:pPr>
              <a:t>‹#›</a:t>
            </a:fld>
            <a:endParaRPr lang="en-US"/>
          </a:p>
        </p:txBody>
      </p:sp>
    </p:spTree>
    <p:extLst>
      <p:ext uri="{BB962C8B-B14F-4D97-AF65-F5344CB8AC3E}">
        <p14:creationId xmlns:p14="http://schemas.microsoft.com/office/powerpoint/2010/main" val="321458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ER_WOOD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5772151" y="6543676"/>
            <a:ext cx="637116" cy="314325"/>
          </a:xfrm>
          <a:prstGeom prst="rect">
            <a:avLst/>
          </a:prstGeom>
        </p:spPr>
        <p:txBody>
          <a:bodyPr/>
          <a:lstStyle/>
          <a:p>
            <a:pPr>
              <a:defRPr/>
            </a:pPr>
            <a:fld id="{F1D85C3A-615B-D248-B6FD-A83DF136C197}" type="slidenum">
              <a:rPr lang="nl-NL" smtClean="0"/>
              <a:pPr>
                <a:defRPr/>
              </a:pPr>
              <a:t>‹#›</a:t>
            </a:fld>
            <a:endParaRPr lang="nl-NL"/>
          </a:p>
        </p:txBody>
      </p:sp>
      <p:pic>
        <p:nvPicPr>
          <p:cNvPr id="4" name="Content Placeholder 10" descr="dreamstime_8868710.jpg"/>
          <p:cNvPicPr>
            <a:picLocks noChangeAspect="1"/>
          </p:cNvPicPr>
          <p:nvPr userDrawn="1"/>
        </p:nvPicPr>
        <p:blipFill>
          <a:blip r:embed="rId2"/>
          <a:stretch>
            <a:fillRect/>
          </a:stretch>
        </p:blipFill>
        <p:spPr>
          <a:xfrm>
            <a:off x="0" y="1447800"/>
            <a:ext cx="12214224" cy="4150642"/>
          </a:xfrm>
          <a:prstGeom prst="rect">
            <a:avLst/>
          </a:prstGeom>
        </p:spPr>
      </p:pic>
      <p:sp>
        <p:nvSpPr>
          <p:cNvPr id="6" name="מלבן 12"/>
          <p:cNvSpPr/>
          <p:nvPr userDrawn="1"/>
        </p:nvSpPr>
        <p:spPr bwMode="auto">
          <a:xfrm>
            <a:off x="-8467" y="4627864"/>
            <a:ext cx="12192000" cy="369324"/>
          </a:xfrm>
          <a:prstGeom prst="rect">
            <a:avLst/>
          </a:prstGeom>
          <a:gradFill>
            <a:gsLst>
              <a:gs pos="83000">
                <a:schemeClr val="bg1"/>
              </a:gs>
              <a:gs pos="0">
                <a:schemeClr val="bg1">
                  <a:alpha val="0"/>
                </a:schemeClr>
              </a:gs>
            </a:gsLst>
            <a:lin ang="10800000" scaled="0"/>
          </a:gradFill>
          <a:ln w="9525" cap="flat" cmpd="sng" algn="ctr">
            <a:noFill/>
            <a:prstDash val="solid"/>
            <a:round/>
            <a:headEnd type="none" w="med" len="med"/>
            <a:tailEnd type="none" w="med" len="med"/>
          </a:ln>
          <a:effectLst/>
        </p:spPr>
        <p:txBody>
          <a:bodyPr wrap="square" lIns="91431" tIns="45716" rIns="91431" bIns="45716" anchor="ctr">
            <a:prstTxWarp prst="textNoShape">
              <a:avLst/>
            </a:prstTxWarp>
            <a:spAutoFit/>
          </a:bodyPr>
          <a:lstStyle/>
          <a:p>
            <a:pPr>
              <a:defRPr/>
            </a:pPr>
            <a:endParaRPr lang="en-US">
              <a:ea typeface="Arial" pitchFamily="-84" charset="0"/>
              <a:cs typeface="Arial" pitchFamily="-84" charset="0"/>
            </a:endParaRPr>
          </a:p>
        </p:txBody>
      </p:sp>
      <p:sp>
        <p:nvSpPr>
          <p:cNvPr id="7" name="Title 1"/>
          <p:cNvSpPr>
            <a:spLocks noGrp="1"/>
          </p:cNvSpPr>
          <p:nvPr>
            <p:ph type="title"/>
          </p:nvPr>
        </p:nvSpPr>
        <p:spPr>
          <a:xfrm>
            <a:off x="609600" y="4627865"/>
            <a:ext cx="11295836" cy="369324"/>
          </a:xfrm>
          <a:prstGeom prst="rect">
            <a:avLst/>
          </a:prstGeom>
        </p:spPr>
        <p:txBody>
          <a:bodyPr/>
          <a:lstStyle>
            <a:lvl1pPr>
              <a:defRPr sz="2800"/>
            </a:lvl1pPr>
          </a:lstStyle>
          <a:p>
            <a:endParaRPr lang="en-US" dirty="0"/>
          </a:p>
        </p:txBody>
      </p:sp>
    </p:spTree>
    <p:extLst>
      <p:ext uri="{BB962C8B-B14F-4D97-AF65-F5344CB8AC3E}">
        <p14:creationId xmlns:p14="http://schemas.microsoft.com/office/powerpoint/2010/main" val="497695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0000" decel="50000" fill="hold" grpId="0" nodeType="after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solidFill>
            <a:srgbClr val="FFC000"/>
          </a:solidFill>
        </p:spPr>
        <p:txBody>
          <a:bodyPr/>
          <a:lstStyle>
            <a:lvl1pPr>
              <a:defRPr sz="4500">
                <a:solidFill>
                  <a:schemeClr val="tx1"/>
                </a:solidFill>
                <a:latin typeface="Kabel Bk BT"/>
              </a:defRPr>
            </a:lvl1p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754015FA-F821-4B6E-8869-B727414366B6}" type="slidenum">
              <a:rPr lang="en-US"/>
              <a:pPr>
                <a:defRPr/>
              </a:pPr>
              <a:t>‹#›</a:t>
            </a:fld>
            <a:endParaRPr lang="en-US"/>
          </a:p>
        </p:txBody>
      </p:sp>
    </p:spTree>
    <p:extLst>
      <p:ext uri="{BB962C8B-B14F-4D97-AF65-F5344CB8AC3E}">
        <p14:creationId xmlns:p14="http://schemas.microsoft.com/office/powerpoint/2010/main" val="116946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304801"/>
            <a:ext cx="10363200" cy="1470025"/>
          </a:xfrm>
          <a:solidFill>
            <a:srgbClr val="FFC000"/>
          </a:solidFill>
        </p:spPr>
        <p:txBody>
          <a:bodyPr/>
          <a:lstStyle>
            <a:lvl1pPr>
              <a:defRPr sz="4500">
                <a:solidFill>
                  <a:schemeClr val="tx1"/>
                </a:solidFill>
                <a:latin typeface="Kabel Bk BT"/>
              </a:defRPr>
            </a:lvl1pPr>
          </a:lstStyle>
          <a:p>
            <a:r>
              <a:rPr lang="en-US" smtClean="0"/>
              <a:t>Click to edit Master title style</a:t>
            </a:r>
            <a:endParaRPr lang="en-US"/>
          </a:p>
        </p:txBody>
      </p:sp>
      <p:sp>
        <p:nvSpPr>
          <p:cNvPr id="3" name="Subtitle 2"/>
          <p:cNvSpPr>
            <a:spLocks noGrp="1"/>
          </p:cNvSpPr>
          <p:nvPr>
            <p:ph type="subTitle" idx="1"/>
          </p:nvPr>
        </p:nvSpPr>
        <p:spPr>
          <a:xfrm>
            <a:off x="1930400" y="1905000"/>
            <a:ext cx="8534400" cy="4038600"/>
          </a:xfrm>
        </p:spPr>
        <p:txBody>
          <a:bodyPr/>
          <a:lstStyle>
            <a:lvl1pPr marL="514350" indent="-514350" algn="l">
              <a:buFont typeface="+mj-lt"/>
              <a:buAutoNum type="arabicPeriod"/>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658261B6-6C65-4FE9-8E7A-D9D5126D7D50}" type="slidenum">
              <a:rPr lang="en-US"/>
              <a:pPr>
                <a:defRPr/>
              </a:pPr>
              <a:t>‹#›</a:t>
            </a:fld>
            <a:endParaRPr lang="en-US"/>
          </a:p>
        </p:txBody>
      </p:sp>
    </p:spTree>
    <p:extLst>
      <p:ext uri="{BB962C8B-B14F-4D97-AF65-F5344CB8AC3E}">
        <p14:creationId xmlns:p14="http://schemas.microsoft.com/office/powerpoint/2010/main" val="6209777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smtClean="0"/>
              <a:t>Click to edit Master title style</a:t>
            </a:r>
            <a:endParaRPr lang="en-US"/>
          </a:p>
        </p:txBody>
      </p:sp>
      <p:sp>
        <p:nvSpPr>
          <p:cNvPr id="6" name="Content Placeholder 2"/>
          <p:cNvSpPr>
            <a:spLocks noGrp="1"/>
          </p:cNvSpPr>
          <p:nvPr>
            <p:ph idx="1"/>
          </p:nvPr>
        </p:nvSpPr>
        <p:spPr>
          <a:xfrm>
            <a:off x="381000" y="838200"/>
            <a:ext cx="11430000" cy="53340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4"/>
          </p:nvPr>
        </p:nvSpPr>
        <p:spPr/>
        <p:txBody>
          <a:bodyPr/>
          <a:lstStyle>
            <a:lvl1pPr>
              <a:defRPr/>
            </a:lvl1pPr>
          </a:lstStyle>
          <a:p>
            <a:pPr>
              <a:defRPr/>
            </a:pPr>
            <a:fld id="{C7AB7643-9ED9-4224-BACB-59C764060412}" type="slidenum">
              <a:rPr lang="en-US"/>
              <a:pPr>
                <a:defRPr/>
              </a:pPr>
              <a:t>‹#›</a:t>
            </a:fld>
            <a:endParaRPr lang="en-US"/>
          </a:p>
        </p:txBody>
      </p:sp>
    </p:spTree>
    <p:extLst>
      <p:ext uri="{BB962C8B-B14F-4D97-AF65-F5344CB8AC3E}">
        <p14:creationId xmlns:p14="http://schemas.microsoft.com/office/powerpoint/2010/main" val="385478177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smtClean="0"/>
              <a:t>Click to edit Master title style</a:t>
            </a:r>
            <a:endParaRPr lang="en-US"/>
          </a:p>
        </p:txBody>
      </p:sp>
      <p:sp>
        <p:nvSpPr>
          <p:cNvPr id="6" name="Content Placeholder 2"/>
          <p:cNvSpPr>
            <a:spLocks noGrp="1"/>
          </p:cNvSpPr>
          <p:nvPr>
            <p:ph idx="1"/>
          </p:nvPr>
        </p:nvSpPr>
        <p:spPr>
          <a:xfrm>
            <a:off x="457200" y="685801"/>
            <a:ext cx="5562600" cy="5486400"/>
          </a:xfrm>
        </p:spPr>
        <p:txBody>
          <a:bodyPr>
            <a:normAutofit/>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3"/>
          </p:nvPr>
        </p:nvSpPr>
        <p:spPr>
          <a:xfrm>
            <a:off x="6299200" y="685801"/>
            <a:ext cx="5664200" cy="5486399"/>
          </a:xfrm>
        </p:spPr>
        <p:txBody>
          <a:bodyPr>
            <a:normAutofit/>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8"/>
          </p:nvPr>
        </p:nvSpPr>
        <p:spPr/>
        <p:txBody>
          <a:bodyPr/>
          <a:lstStyle>
            <a:lvl1pPr>
              <a:defRPr/>
            </a:lvl1pPr>
          </a:lstStyle>
          <a:p>
            <a:pPr>
              <a:defRPr/>
            </a:pPr>
            <a:fld id="{1CEF70E5-6B14-49D5-B0F1-7A6FD6AE9CCB}" type="slidenum">
              <a:rPr lang="en-US"/>
              <a:pPr>
                <a:defRPr/>
              </a:pPr>
              <a:t>‹#›</a:t>
            </a:fld>
            <a:endParaRPr lang="en-US"/>
          </a:p>
        </p:txBody>
      </p:sp>
    </p:spTree>
    <p:extLst>
      <p:ext uri="{BB962C8B-B14F-4D97-AF65-F5344CB8AC3E}">
        <p14:creationId xmlns:p14="http://schemas.microsoft.com/office/powerpoint/2010/main" val="137628972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p:spPr>
        <p:txBody>
          <a:bodyPr>
            <a:normAutofit/>
          </a:bodyPr>
          <a:lstStyle/>
          <a:p>
            <a:r>
              <a:rPr lang="en-US" dirty="0" smtClean="0"/>
              <a:t>Click to edit Master title style</a:t>
            </a:r>
            <a:endParaRPr lang="en-US" dirty="0"/>
          </a:p>
        </p:txBody>
      </p:sp>
      <p:sp>
        <p:nvSpPr>
          <p:cNvPr id="4" name="Slide Number Placeholder 5"/>
          <p:cNvSpPr>
            <a:spLocks noGrp="1"/>
          </p:cNvSpPr>
          <p:nvPr>
            <p:ph type="sldNum" sz="quarter" idx="14"/>
          </p:nvPr>
        </p:nvSpPr>
        <p:spPr/>
        <p:txBody>
          <a:bodyPr/>
          <a:lstStyle>
            <a:lvl1pPr>
              <a:defRPr/>
            </a:lvl1pPr>
          </a:lstStyle>
          <a:p>
            <a:pPr>
              <a:defRPr/>
            </a:pPr>
            <a:fld id="{A30D1391-9571-451C-A896-F6CD9C96DC97}" type="slidenum">
              <a:rPr lang="en-US"/>
              <a:pPr>
                <a:defRPr/>
              </a:pPr>
              <a:t>‹#›</a:t>
            </a:fld>
            <a:endParaRPr lang="en-US"/>
          </a:p>
        </p:txBody>
      </p:sp>
    </p:spTree>
    <p:extLst>
      <p:ext uri="{BB962C8B-B14F-4D97-AF65-F5344CB8AC3E}">
        <p14:creationId xmlns:p14="http://schemas.microsoft.com/office/powerpoint/2010/main" val="24812361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cap">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a:solidFill>
            <a:schemeClr val="tx1"/>
          </a:solidFill>
        </p:spPr>
        <p:txBody>
          <a:bodyPr>
            <a:normAutofit/>
          </a:bodyPr>
          <a:lstStyle>
            <a:lvl1pPr>
              <a:defRPr>
                <a:solidFill>
                  <a:schemeClr val="bg1"/>
                </a:solidFill>
              </a:defRPr>
            </a:lvl1pPr>
          </a:lstStyle>
          <a:p>
            <a:r>
              <a:rPr lang="en-US" smtClean="0"/>
              <a:t>Click to edit Master title style</a:t>
            </a:r>
            <a:endParaRPr lang="en-US"/>
          </a:p>
        </p:txBody>
      </p:sp>
      <p:sp>
        <p:nvSpPr>
          <p:cNvPr id="6" name="Content Placeholder 2"/>
          <p:cNvSpPr>
            <a:spLocks noGrp="1"/>
          </p:cNvSpPr>
          <p:nvPr>
            <p:ph idx="1"/>
          </p:nvPr>
        </p:nvSpPr>
        <p:spPr>
          <a:xfrm>
            <a:off x="457200" y="762000"/>
            <a:ext cx="11023600" cy="53340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4"/>
          </p:nvPr>
        </p:nvSpPr>
        <p:spPr/>
        <p:txBody>
          <a:bodyPr/>
          <a:lstStyle>
            <a:lvl1pPr>
              <a:defRPr/>
            </a:lvl1pPr>
          </a:lstStyle>
          <a:p>
            <a:pPr>
              <a:defRPr/>
            </a:pPr>
            <a:fld id="{E3D14F8F-CD33-483E-BA10-26CB4D716191}" type="slidenum">
              <a:rPr lang="en-US"/>
              <a:pPr>
                <a:defRPr/>
              </a:pPr>
              <a:t>‹#›</a:t>
            </a:fld>
            <a:endParaRPr lang="en-US"/>
          </a:p>
        </p:txBody>
      </p:sp>
    </p:spTree>
    <p:extLst>
      <p:ext uri="{BB962C8B-B14F-4D97-AF65-F5344CB8AC3E}">
        <p14:creationId xmlns:p14="http://schemas.microsoft.com/office/powerpoint/2010/main" val="69881360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101601" y="2949576"/>
            <a:ext cx="11908367" cy="784225"/>
          </a:xfrm>
          <a:prstGeom prst="rect">
            <a:avLst/>
          </a:prstGeom>
          <a:noFill/>
          <a:ln w="19050">
            <a:noFill/>
            <a:miter lim="800000"/>
            <a:headEnd/>
            <a:tailEnd/>
          </a:ln>
        </p:spPr>
        <p:txBody>
          <a:bodyPr>
            <a:spAutoFit/>
          </a:bodyPr>
          <a:lstStyle/>
          <a:p>
            <a:pPr algn="ctr" fontAlgn="auto">
              <a:spcBef>
                <a:spcPts val="0"/>
              </a:spcBef>
              <a:spcAft>
                <a:spcPts val="0"/>
              </a:spcAft>
              <a:buClr>
                <a:srgbClr val="000000"/>
              </a:buClr>
              <a:buSzPct val="100000"/>
              <a:buFont typeface="Times New Roman" pitchFamily="16" charset="0"/>
              <a:buNone/>
              <a:defRPr/>
            </a:pPr>
            <a:r>
              <a:rPr lang="en-US" sz="4500" b="1" dirty="0">
                <a:solidFill>
                  <a:schemeClr val="tx1"/>
                </a:solidFill>
                <a:effectLst>
                  <a:outerShdw blurRad="38100" dist="38100" dir="2700000" algn="tl">
                    <a:srgbClr val="000000">
                      <a:alpha val="43137"/>
                    </a:srgbClr>
                  </a:outerShdw>
                </a:effectLst>
                <a:latin typeface="Kabel Bk BT" pitchFamily="34" charset="0"/>
              </a:rPr>
              <a:t>Discussions !</a:t>
            </a:r>
          </a:p>
        </p:txBody>
      </p:sp>
      <p:sp>
        <p:nvSpPr>
          <p:cNvPr id="3" name="Slide Number Placeholder 5"/>
          <p:cNvSpPr>
            <a:spLocks noGrp="1"/>
          </p:cNvSpPr>
          <p:nvPr>
            <p:ph type="sldNum" sz="quarter" idx="10"/>
          </p:nvPr>
        </p:nvSpPr>
        <p:spPr/>
        <p:txBody>
          <a:bodyPr/>
          <a:lstStyle>
            <a:lvl1pPr>
              <a:defRPr/>
            </a:lvl1pPr>
          </a:lstStyle>
          <a:p>
            <a:pPr>
              <a:defRPr/>
            </a:pPr>
            <a:fld id="{6D50E036-46A9-4C95-A5FB-22C36C56E9CD}" type="slidenum">
              <a:rPr lang="en-US"/>
              <a:pPr>
                <a:defRPr/>
              </a:pPr>
              <a:t>‹#›</a:t>
            </a:fld>
            <a:endParaRPr lang="en-US"/>
          </a:p>
        </p:txBody>
      </p:sp>
    </p:spTree>
    <p:extLst>
      <p:ext uri="{BB962C8B-B14F-4D97-AF65-F5344CB8AC3E}">
        <p14:creationId xmlns:p14="http://schemas.microsoft.com/office/powerpoint/2010/main" val="378123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1" y="990600"/>
            <a:ext cx="11353799"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Title Placeholder 1"/>
          <p:cNvSpPr>
            <a:spLocks noGrp="1"/>
          </p:cNvSpPr>
          <p:nvPr>
            <p:ph type="title"/>
          </p:nvPr>
        </p:nvSpPr>
        <p:spPr bwMode="auto">
          <a:xfrm>
            <a:off x="0" y="0"/>
            <a:ext cx="12192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8" name="Text Placeholder 14"/>
          <p:cNvSpPr txBox="1">
            <a:spLocks/>
          </p:cNvSpPr>
          <p:nvPr/>
        </p:nvSpPr>
        <p:spPr>
          <a:xfrm>
            <a:off x="4470400" y="6553200"/>
            <a:ext cx="3556000" cy="228600"/>
          </a:xfrm>
          <a:prstGeom prst="rect">
            <a:avLst/>
          </a:prstGeom>
        </p:spPr>
        <p:txBody>
          <a:bodyPr/>
          <a:lstStyle>
            <a:lvl1pPr algn="ctr">
              <a:buNone/>
              <a:defRPr sz="1000" baseline="0"/>
            </a:lvl1pPr>
            <a:lvl2pPr>
              <a:buNone/>
              <a:defRPr sz="1000"/>
            </a:lvl2pPr>
            <a:lvl3pPr>
              <a:buNone/>
              <a:defRPr sz="1000"/>
            </a:lvl3pPr>
            <a:lvl4pPr>
              <a:buNone/>
              <a:defRPr sz="1000"/>
            </a:lvl4pPr>
            <a:lvl5pPr>
              <a:buNone/>
              <a:defRPr sz="1000"/>
            </a:lvl5pPr>
          </a:lstStyle>
          <a:p>
            <a:pPr marL="342900" indent="-342900" defTabSz="914400">
              <a:spcBef>
                <a:spcPct val="20000"/>
              </a:spcBef>
              <a:buClr>
                <a:srgbClr val="000000"/>
              </a:buClr>
              <a:buSzPct val="100000"/>
              <a:buFont typeface="Arial" charset="0"/>
              <a:buNone/>
              <a:defRPr/>
            </a:pPr>
            <a:endParaRPr lang="en-US" sz="1000" dirty="0">
              <a:solidFill>
                <a:schemeClr val="tx1"/>
              </a:solidFill>
              <a:latin typeface="+mn-lt"/>
            </a:endParaRPr>
          </a:p>
        </p:txBody>
      </p:sp>
      <p:sp>
        <p:nvSpPr>
          <p:cNvPr id="10" name="Slide Number Placeholder 5"/>
          <p:cNvSpPr>
            <a:spLocks noGrp="1"/>
          </p:cNvSpPr>
          <p:nvPr>
            <p:ph type="sldNum" sz="quarter" idx="4"/>
          </p:nvPr>
        </p:nvSpPr>
        <p:spPr>
          <a:xfrm>
            <a:off x="4648200" y="6475458"/>
            <a:ext cx="812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buClr>
                <a:srgbClr val="000000"/>
              </a:buClr>
              <a:buSzPct val="100000"/>
              <a:buFont typeface="Times New Roman" panose="02020603050405020304" pitchFamily="18" charset="0"/>
              <a:buNone/>
              <a:defRPr sz="1100">
                <a:solidFill>
                  <a:srgbClr val="898989"/>
                </a:solidFill>
                <a:latin typeface="Calibri" panose="020F0502020204030204" pitchFamily="34" charset="0"/>
              </a:defRPr>
            </a:lvl1pPr>
          </a:lstStyle>
          <a:p>
            <a:pPr>
              <a:defRPr/>
            </a:pPr>
            <a:fld id="{F8E46966-11B1-42F7-8A4E-D955FA16561D}" type="slidenum">
              <a:rPr lang="en-US"/>
              <a:pPr>
                <a:defRPr/>
              </a:pPr>
              <a:t>‹#›</a:t>
            </a:fld>
            <a:endParaRPr lang="en-US"/>
          </a:p>
        </p:txBody>
      </p:sp>
      <p:sp>
        <p:nvSpPr>
          <p:cNvPr id="3" name="TextBox 2"/>
          <p:cNvSpPr txBox="1"/>
          <p:nvPr userDrawn="1"/>
        </p:nvSpPr>
        <p:spPr>
          <a:xfrm rot="16200000">
            <a:off x="-2341413" y="3358325"/>
            <a:ext cx="5135562" cy="400110"/>
          </a:xfrm>
          <a:prstGeom prst="rect">
            <a:avLst/>
          </a:prstGeom>
          <a:noFill/>
          <a:effectLst/>
        </p:spPr>
        <p:txBody>
          <a:bodyPr wrap="square" anchor="ctr">
            <a:spAutoFit/>
          </a:bodyPr>
          <a:lstStyle/>
          <a:p>
            <a:pPr marL="0" marR="0" indent="0" algn="ctr" defTabSz="449263" rtl="0" eaLnBrk="0" fontAlgn="base" latinLnBrk="0" hangingPunct="0">
              <a:lnSpc>
                <a:spcPct val="100000"/>
              </a:lnSpc>
              <a:spcBef>
                <a:spcPct val="0"/>
              </a:spcBef>
              <a:spcAft>
                <a:spcPct val="0"/>
              </a:spcAft>
              <a:buClrTx/>
              <a:buSzTx/>
              <a:buFontTx/>
              <a:buNone/>
              <a:tabLst/>
              <a:defRPr/>
            </a:pPr>
            <a:r>
              <a:rPr lang="en-US" sz="2000" b="1" dirty="0" smtClean="0">
                <a:ln w="22225">
                  <a:noFill/>
                  <a:prstDash val="solid"/>
                </a:ln>
                <a:solidFill>
                  <a:schemeClr val="accent6">
                    <a:lumMod val="20000"/>
                    <a:lumOff val="80000"/>
                  </a:schemeClr>
                </a:solidFill>
                <a:effectLst>
                  <a:glow rad="190500">
                    <a:schemeClr val="bg1">
                      <a:alpha val="40000"/>
                    </a:schemeClr>
                  </a:glow>
                  <a:outerShdw blurRad="50800" dist="50800" dir="5400000" algn="ctr" rotWithShape="0">
                    <a:schemeClr val="bg1"/>
                  </a:outerShdw>
                </a:effectLst>
                <a:latin typeface="Arial" panose="020B0604020202020204" pitchFamily="34" charset="0"/>
                <a:cs typeface="Arial" panose="020B0604020202020204" pitchFamily="34" charset="0"/>
              </a:rPr>
              <a:t>Vedavit         </a:t>
            </a:r>
            <a:r>
              <a:rPr lang="en-US" sz="2000" b="1" dirty="0" err="1" smtClean="0">
                <a:ln w="22225">
                  <a:noFill/>
                  <a:prstDash val="solid"/>
                </a:ln>
                <a:solidFill>
                  <a:schemeClr val="accent6">
                    <a:lumMod val="20000"/>
                    <a:lumOff val="80000"/>
                  </a:schemeClr>
                </a:solidFill>
                <a:effectLst>
                  <a:glow rad="190500">
                    <a:schemeClr val="bg1">
                      <a:alpha val="40000"/>
                    </a:schemeClr>
                  </a:glow>
                  <a:outerShdw blurRad="50800" dist="50800" dir="5400000" algn="ctr" rotWithShape="0">
                    <a:schemeClr val="bg1"/>
                  </a:outerShdw>
                </a:effectLst>
                <a:latin typeface="Arial" panose="020B0604020202020204" pitchFamily="34" charset="0"/>
                <a:cs typeface="Arial" panose="020B0604020202020204" pitchFamily="34" charset="0"/>
              </a:rPr>
              <a:t>vedavit</a:t>
            </a:r>
            <a:r>
              <a:rPr lang="en-US" sz="2000" b="1" dirty="0" smtClean="0">
                <a:ln w="22225">
                  <a:noFill/>
                  <a:prstDash val="solid"/>
                </a:ln>
                <a:solidFill>
                  <a:schemeClr val="accent6">
                    <a:lumMod val="20000"/>
                    <a:lumOff val="80000"/>
                  </a:schemeClr>
                </a:solidFill>
                <a:effectLst>
                  <a:glow rad="190500">
                    <a:schemeClr val="bg1">
                      <a:alpha val="40000"/>
                    </a:schemeClr>
                  </a:glow>
                  <a:outerShdw blurRad="50800" dist="50800" dir="5400000" algn="ctr" rotWithShape="0">
                    <a:schemeClr val="bg1"/>
                  </a:outerShdw>
                </a:effectLst>
                <a:latin typeface="Arial" panose="020B0604020202020204" pitchFamily="34" charset="0"/>
                <a:cs typeface="Arial" panose="020B0604020202020204" pitchFamily="34" charset="0"/>
              </a:rPr>
              <a:t>         </a:t>
            </a:r>
            <a:r>
              <a:rPr lang="en-US" sz="2000" b="1" dirty="0" err="1" smtClean="0">
                <a:ln w="22225">
                  <a:noFill/>
                  <a:prstDash val="solid"/>
                </a:ln>
                <a:solidFill>
                  <a:schemeClr val="accent6">
                    <a:lumMod val="20000"/>
                    <a:lumOff val="80000"/>
                  </a:schemeClr>
                </a:solidFill>
                <a:effectLst>
                  <a:glow rad="190500">
                    <a:schemeClr val="bg1">
                      <a:alpha val="40000"/>
                    </a:schemeClr>
                  </a:glow>
                  <a:outerShdw blurRad="50800" dist="50800" dir="5400000" algn="ctr" rotWithShape="0">
                    <a:schemeClr val="bg1"/>
                  </a:outerShdw>
                </a:effectLst>
                <a:latin typeface="Arial" panose="020B0604020202020204" pitchFamily="34" charset="0"/>
                <a:cs typeface="Arial" panose="020B0604020202020204" pitchFamily="34" charset="0"/>
              </a:rPr>
              <a:t>vedavit</a:t>
            </a:r>
            <a:endParaRPr lang="en-IN" sz="2000" b="1" dirty="0" smtClean="0">
              <a:ln w="22225">
                <a:noFill/>
                <a:prstDash val="solid"/>
              </a:ln>
              <a:solidFill>
                <a:schemeClr val="accent6">
                  <a:lumMod val="20000"/>
                  <a:lumOff val="80000"/>
                </a:schemeClr>
              </a:solidFill>
              <a:effectLst>
                <a:glow rad="190500">
                  <a:schemeClr val="bg1">
                    <a:alpha val="40000"/>
                  </a:schemeClr>
                </a:glow>
                <a:outerShdw blurRad="50800" dist="50800" dir="5400000" algn="ctr" rotWithShape="0">
                  <a:schemeClr val="bg1"/>
                </a:outerShdw>
              </a:effectLst>
              <a:latin typeface="Arial" panose="020B0604020202020204" pitchFamily="34" charset="0"/>
              <a:cs typeface="Arial" panose="020B0604020202020204" pitchFamily="34" charset="0"/>
            </a:endParaRPr>
          </a:p>
        </p:txBody>
      </p:sp>
      <p:pic>
        <p:nvPicPr>
          <p:cNvPr id="7" name="Picture 51" descr="high_fc_quintlogo.jpg"/>
          <p:cNvPicPr>
            <a:picLocks noChangeAspect="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857089" y="6043316"/>
            <a:ext cx="1334911"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1" y="6534150"/>
            <a:ext cx="4202289"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6" r:id="rId1"/>
    <p:sldLayoutId id="2147484215" r:id="rId2"/>
    <p:sldLayoutId id="2147484203" r:id="rId3"/>
    <p:sldLayoutId id="2147484204" r:id="rId4"/>
    <p:sldLayoutId id="2147484205" r:id="rId5"/>
    <p:sldLayoutId id="2147484206" r:id="rId6"/>
    <p:sldLayoutId id="2147484207" r:id="rId7"/>
    <p:sldLayoutId id="2147484208" r:id="rId8"/>
    <p:sldLayoutId id="2147484210" r:id="rId9"/>
    <p:sldLayoutId id="2147484211" r:id="rId10"/>
    <p:sldLayoutId id="2147484212" r:id="rId11"/>
    <p:sldLayoutId id="2147484213" r:id="rId12"/>
    <p:sldLayoutId id="2147484214" r:id="rId13"/>
    <p:sldLayoutId id="2147484217" r:id="rId14"/>
    <p:sldLayoutId id="2147484218" r:id="rId15"/>
    <p:sldLayoutId id="2147484219" r:id="rId16"/>
    <p:sldLayoutId id="2147484220" r:id="rId17"/>
  </p:sldLayoutIdLst>
  <p:timing>
    <p:tnLst>
      <p:par>
        <p:cTn id="1" dur="indefinite" restart="never" nodeType="tmRoot"/>
      </p:par>
    </p:tnLst>
  </p:timing>
  <p:hf hdr="0" ft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5.xml"/><Relationship Id="rId1" Type="http://schemas.openxmlformats.org/officeDocument/2006/relationships/slideLayout" Target="../slideLayouts/slideLayout13.xml"/><Relationship Id="rId5" Type="http://schemas.openxmlformats.org/officeDocument/2006/relationships/image" Target="../media/image59.jpg"/><Relationship Id="rId4" Type="http://schemas.openxmlformats.org/officeDocument/2006/relationships/image" Target="../media/image58.jp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22.xml"/><Relationship Id="rId1" Type="http://schemas.openxmlformats.org/officeDocument/2006/relationships/slideLayout" Target="../slideLayouts/slideLayout16.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5.xml"/><Relationship Id="rId5" Type="http://schemas.openxmlformats.org/officeDocument/2006/relationships/image" Target="../media/image28.jpeg"/><Relationship Id="rId4" Type="http://schemas.openxmlformats.org/officeDocument/2006/relationships/image" Target="../media/image27.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jpeg"/></Relationships>
</file>

<file path=ppt/slides/_rels/slide7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image" Target="../media/image36.png"/><Relationship Id="rId4" Type="http://schemas.openxmlformats.org/officeDocument/2006/relationships/image" Target="../media/image42.jpeg"/></Relationships>
</file>

<file path=ppt/slides/_rels/slide7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2050" name="Picture 2" descr="https://upload.wikimedia.org/wikipedia/commons/1/1a/ST_vs_Gloucester_-_Match_-_2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1" y="76200"/>
            <a:ext cx="11490148" cy="5550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67000" y="4843257"/>
            <a:ext cx="7942217" cy="1566336"/>
          </a:xfrm>
        </p:spPr>
        <p:txBody>
          <a:bodyPr/>
          <a:lstStyle/>
          <a:p>
            <a:r>
              <a:rPr lang="en-IN" dirty="0"/>
              <a:t>Agile Project Planning and  Execution Using </a:t>
            </a:r>
            <a:r>
              <a:rPr lang="en-IN" b="1" dirty="0" smtClean="0"/>
              <a:t>Scrum</a:t>
            </a:r>
            <a:endParaRPr lang="en-US" b="1" dirty="0"/>
          </a:p>
        </p:txBody>
      </p:sp>
    </p:spTree>
    <p:extLst>
      <p:ext uri="{BB962C8B-B14F-4D97-AF65-F5344CB8AC3E}">
        <p14:creationId xmlns:p14="http://schemas.microsoft.com/office/powerpoint/2010/main" val="124370414"/>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Cultural aspects of predictive styles </a:t>
            </a:r>
            <a:endParaRPr lang="en-US" dirty="0"/>
          </a:p>
        </p:txBody>
      </p:sp>
      <p:sp>
        <p:nvSpPr>
          <p:cNvPr id="134" name="Shape 13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Any variance is considered as evil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Focus is on Time , Cost and Scope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Very often the project teams can be insensitive to the business case of the project </a:t>
            </a:r>
          </a:p>
        </p:txBody>
      </p:sp>
    </p:spTree>
    <p:extLst>
      <p:ext uri="{BB962C8B-B14F-4D97-AF65-F5344CB8AC3E}">
        <p14:creationId xmlns:p14="http://schemas.microsoft.com/office/powerpoint/2010/main" val="1252212261"/>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Content Placeholder 2"/>
          <p:cNvSpPr>
            <a:spLocks noGrp="1"/>
          </p:cNvSpPr>
          <p:nvPr>
            <p:ph sz="quarter" idx="10"/>
          </p:nvPr>
        </p:nvSpPr>
        <p:spPr/>
        <p:txBody>
          <a:bodyPr/>
          <a:lstStyle/>
          <a:p>
            <a:r>
              <a:rPr lang="en-US" altLang="en-US" sz="2400"/>
              <a:t>All code must have test cases, ideally they should be created earlier</a:t>
            </a:r>
          </a:p>
          <a:p>
            <a:r>
              <a:rPr lang="en-US" altLang="en-US" sz="2400"/>
              <a:t>Unit tests should be executed during automated build</a:t>
            </a:r>
          </a:p>
          <a:p>
            <a:r>
              <a:rPr lang="en-US" altLang="en-US" sz="2400"/>
              <a:t>A build should be performed many times a time, ideally whenever anything is checked-in or committed to configuration server</a:t>
            </a:r>
          </a:p>
          <a:p>
            <a:r>
              <a:rPr lang="en-US" altLang="en-US" sz="2400"/>
              <a:t>If anybody’s code causing crash he should be informed immediately and that person should fix that problem first</a:t>
            </a:r>
          </a:p>
          <a:p>
            <a:r>
              <a:rPr lang="en-US" altLang="en-US" sz="2400"/>
              <a:t>All unit test must pass before code can be released</a:t>
            </a:r>
          </a:p>
        </p:txBody>
      </p:sp>
      <p:sp>
        <p:nvSpPr>
          <p:cNvPr id="2" name="Title 1"/>
          <p:cNvSpPr>
            <a:spLocks noGrp="1"/>
          </p:cNvSpPr>
          <p:nvPr>
            <p:ph type="title"/>
          </p:nvPr>
        </p:nvSpPr>
        <p:spPr/>
        <p:txBody>
          <a:bodyPr>
            <a:normAutofit/>
          </a:bodyPr>
          <a:lstStyle/>
          <a:p>
            <a:pPr>
              <a:defRPr/>
            </a:pPr>
            <a:r>
              <a:rPr smtClean="0"/>
              <a:t>Agile Testing</a:t>
            </a:r>
            <a:endParaRPr/>
          </a:p>
        </p:txBody>
      </p:sp>
      <p:sp>
        <p:nvSpPr>
          <p:cNvPr id="244741"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AB4575-9730-48C6-8F9B-343961A25F88}" type="slidenum">
              <a:rPr lang="en-US" altLang="en-US" smtClean="0"/>
              <a:pPr/>
              <a:t>100</a:t>
            </a:fld>
            <a:endParaRPr lang="en-US" altLang="en-US" smtClean="0"/>
          </a:p>
        </p:txBody>
      </p:sp>
    </p:spTree>
    <p:extLst>
      <p:ext uri="{BB962C8B-B14F-4D97-AF65-F5344CB8AC3E}">
        <p14:creationId xmlns:p14="http://schemas.microsoft.com/office/powerpoint/2010/main" val="38261759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Content Placeholder 2"/>
          <p:cNvSpPr>
            <a:spLocks noGrp="1"/>
          </p:cNvSpPr>
          <p:nvPr>
            <p:ph sz="quarter" idx="10"/>
          </p:nvPr>
        </p:nvSpPr>
        <p:spPr/>
        <p:txBody>
          <a:bodyPr>
            <a:normAutofit/>
          </a:bodyPr>
          <a:lstStyle/>
          <a:p>
            <a:pPr>
              <a:defRPr/>
            </a:pPr>
            <a:r>
              <a:rPr lang="en-US" sz="2800" dirty="0"/>
              <a:t>Agile programmer writes simple and bare minimum code they do not complicate the code</a:t>
            </a:r>
          </a:p>
          <a:p>
            <a:pPr>
              <a:defRPr/>
            </a:pPr>
            <a:r>
              <a:rPr lang="en-US" sz="2800" dirty="0"/>
              <a:t>Down the line structure the code without changing its behavior. It helps in improving the quality (maintainability, readability) of code </a:t>
            </a:r>
          </a:p>
        </p:txBody>
      </p:sp>
      <p:sp>
        <p:nvSpPr>
          <p:cNvPr id="2" name="Title 1"/>
          <p:cNvSpPr>
            <a:spLocks noGrp="1"/>
          </p:cNvSpPr>
          <p:nvPr>
            <p:ph type="title"/>
          </p:nvPr>
        </p:nvSpPr>
        <p:spPr/>
        <p:txBody>
          <a:bodyPr>
            <a:normAutofit/>
          </a:bodyPr>
          <a:lstStyle/>
          <a:p>
            <a:pPr>
              <a:defRPr/>
            </a:pPr>
            <a:r>
              <a:rPr smtClean="0"/>
              <a:t>Refactoring</a:t>
            </a:r>
            <a:endParaRPr/>
          </a:p>
        </p:txBody>
      </p:sp>
      <p:sp>
        <p:nvSpPr>
          <p:cNvPr id="248837"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8EFB93-AEA7-4180-8D05-0F96EB068388}" type="slidenum">
              <a:rPr lang="en-US" altLang="en-US" smtClean="0"/>
              <a:pPr/>
              <a:t>101</a:t>
            </a:fld>
            <a:endParaRPr lang="en-US" altLang="en-US" smtClean="0"/>
          </a:p>
        </p:txBody>
      </p:sp>
      <p:pic>
        <p:nvPicPr>
          <p:cNvPr id="248838" name="Picture 4" descr="http://agileexecutive.files.wordpress.com/2010/10/technical_debt_sl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026" y="2743200"/>
            <a:ext cx="6016625" cy="352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91990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a:t>When problems you are solving have</a:t>
            </a:r>
          </a:p>
          <a:p>
            <a:r>
              <a:rPr lang="en-US" dirty="0"/>
              <a:t>following characteristics</a:t>
            </a:r>
          </a:p>
          <a:p>
            <a:r>
              <a:rPr lang="en-IN" dirty="0"/>
              <a:t>– Going to </a:t>
            </a:r>
            <a:r>
              <a:rPr lang="en-IN" b="1" dirty="0"/>
              <a:t>change </a:t>
            </a:r>
            <a:r>
              <a:rPr lang="en-IN" dirty="0"/>
              <a:t>while solving</a:t>
            </a:r>
          </a:p>
          <a:p>
            <a:r>
              <a:rPr lang="en-IN" dirty="0"/>
              <a:t>– </a:t>
            </a:r>
            <a:r>
              <a:rPr lang="en-IN" b="1" dirty="0"/>
              <a:t>Speed </a:t>
            </a:r>
            <a:r>
              <a:rPr lang="en-IN" dirty="0"/>
              <a:t>of development cannot be determined</a:t>
            </a:r>
          </a:p>
          <a:p>
            <a:r>
              <a:rPr lang="en-US" dirty="0"/>
              <a:t>– </a:t>
            </a:r>
            <a:r>
              <a:rPr lang="en-US" b="1" dirty="0"/>
              <a:t>Turbulence </a:t>
            </a:r>
            <a:r>
              <a:rPr lang="en-US" dirty="0"/>
              <a:t>in environment</a:t>
            </a:r>
          </a:p>
          <a:p>
            <a:r>
              <a:rPr lang="en-IN" dirty="0"/>
              <a:t>– Customer </a:t>
            </a:r>
            <a:r>
              <a:rPr lang="en-IN" b="1" dirty="0"/>
              <a:t>doesn’t know </a:t>
            </a:r>
            <a:r>
              <a:rPr lang="en-IN" dirty="0"/>
              <a:t>how exactly it will look</a:t>
            </a:r>
          </a:p>
          <a:p>
            <a:r>
              <a:rPr lang="en-US" dirty="0"/>
              <a:t>like</a:t>
            </a:r>
          </a:p>
        </p:txBody>
      </p:sp>
      <p:sp>
        <p:nvSpPr>
          <p:cNvPr id="3" name="Title 2"/>
          <p:cNvSpPr>
            <a:spLocks noGrp="1"/>
          </p:cNvSpPr>
          <p:nvPr>
            <p:ph type="title"/>
          </p:nvPr>
        </p:nvSpPr>
        <p:spPr/>
        <p:txBody>
          <a:bodyPr/>
          <a:lstStyle/>
          <a:p>
            <a:r>
              <a:rPr lang="en-IN" dirty="0"/>
              <a:t>When does Agile Methodologies Works Best?</a:t>
            </a:r>
            <a:endParaRPr lang="en-US" dirty="0"/>
          </a:p>
        </p:txBody>
      </p:sp>
    </p:spTree>
    <p:extLst>
      <p:ext uri="{BB962C8B-B14F-4D97-AF65-F5344CB8AC3E}">
        <p14:creationId xmlns:p14="http://schemas.microsoft.com/office/powerpoint/2010/main" val="26663105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marL="341313" indent="-341313">
              <a:buNone/>
              <a:defRPr/>
            </a:pPr>
            <a:r>
              <a:rPr lang="en-US" dirty="0" smtClean="0"/>
              <a:t>	To know the agile maturity in your project you can perform following Agile Health Checkup. Discuss in group and ask team to rate these parameters on the scale of 1-5</a:t>
            </a:r>
          </a:p>
          <a:p>
            <a:pPr marL="514350" indent="-514350">
              <a:buFont typeface="+mj-lt"/>
              <a:buAutoNum type="arabicPeriod"/>
              <a:defRPr/>
            </a:pPr>
            <a:r>
              <a:rPr lang="en-US" b="1" dirty="0" smtClean="0"/>
              <a:t>Frequent Delivery</a:t>
            </a:r>
          </a:p>
          <a:p>
            <a:pPr marL="514350" indent="-514350">
              <a:buFont typeface="+mj-lt"/>
              <a:buAutoNum type="arabicPeriod"/>
              <a:defRPr/>
            </a:pPr>
            <a:r>
              <a:rPr lang="en-US" b="1" dirty="0" smtClean="0"/>
              <a:t>Reflective Improvement</a:t>
            </a:r>
          </a:p>
          <a:p>
            <a:pPr marL="514350" indent="-514350">
              <a:buFont typeface="+mj-lt"/>
              <a:buAutoNum type="arabicPeriod"/>
              <a:defRPr/>
            </a:pPr>
            <a:r>
              <a:rPr lang="en-US" b="1" dirty="0" smtClean="0"/>
              <a:t>Close Communication </a:t>
            </a:r>
            <a:r>
              <a:rPr lang="en-US" dirty="0" smtClean="0"/>
              <a:t>(does it take less than 1 min to get you question answered by a person who know the answer?)</a:t>
            </a:r>
          </a:p>
          <a:p>
            <a:pPr marL="514350" indent="-514350">
              <a:buFont typeface="+mj-lt"/>
              <a:buAutoNum type="arabicPeriod"/>
              <a:defRPr/>
            </a:pPr>
            <a:r>
              <a:rPr lang="en-US" b="1" dirty="0" smtClean="0"/>
              <a:t>Focus</a:t>
            </a:r>
            <a:r>
              <a:rPr lang="en-US" dirty="0" smtClean="0"/>
              <a:t> (everybody understand the goal and desired outcome of the delivered software?)</a:t>
            </a:r>
          </a:p>
          <a:p>
            <a:pPr marL="514350" indent="-514350">
              <a:buFont typeface="+mj-lt"/>
              <a:buAutoNum type="arabicPeriod"/>
              <a:defRPr/>
            </a:pPr>
            <a:r>
              <a:rPr lang="en-US" b="1" dirty="0" smtClean="0"/>
              <a:t>Personal Safety </a:t>
            </a:r>
            <a:r>
              <a:rPr lang="en-US" dirty="0" smtClean="0"/>
              <a:t>(can you give bad news to your boss?)</a:t>
            </a:r>
          </a:p>
          <a:p>
            <a:pPr marL="514350" indent="-514350">
              <a:buFont typeface="+mj-lt"/>
              <a:buAutoNum type="arabicPeriod"/>
              <a:defRPr/>
            </a:pPr>
            <a:r>
              <a:rPr lang="en-US" b="1" dirty="0" smtClean="0"/>
              <a:t>Easy Access to Outside Experts</a:t>
            </a:r>
          </a:p>
          <a:p>
            <a:pPr marL="514350" indent="-514350">
              <a:buFont typeface="+mj-lt"/>
              <a:buAutoNum type="arabicPeriod"/>
              <a:defRPr/>
            </a:pPr>
            <a:r>
              <a:rPr lang="en-US" b="1" dirty="0" smtClean="0"/>
              <a:t>Strong Technical Environment </a:t>
            </a:r>
            <a:r>
              <a:rPr lang="en-US" dirty="0" smtClean="0"/>
              <a:t>(SVN used? Test Automation?)</a:t>
            </a:r>
          </a:p>
          <a:p>
            <a:pPr marL="514350" indent="-514350">
              <a:buFont typeface="+mj-lt"/>
              <a:buAutoNum type="arabicPeriod"/>
              <a:defRPr/>
            </a:pPr>
            <a:r>
              <a:rPr lang="en-US" b="1" dirty="0" smtClean="0"/>
              <a:t>Sunny Day Visibility </a:t>
            </a:r>
            <a:r>
              <a:rPr lang="en-US" dirty="0" smtClean="0"/>
              <a:t>(Does everyone on the team understand the rate of progress being made on the product?)</a:t>
            </a:r>
          </a:p>
          <a:p>
            <a:pPr marL="514350" indent="-514350">
              <a:buFont typeface="+mj-lt"/>
              <a:buAutoNum type="arabicPeriod"/>
              <a:defRPr/>
            </a:pPr>
            <a:r>
              <a:rPr lang="en-US" b="1" dirty="0" smtClean="0"/>
              <a:t>Regular Cadence or Rhythm </a:t>
            </a:r>
            <a:r>
              <a:rPr lang="en-US" dirty="0" smtClean="0"/>
              <a:t>(Is heartbeat of the system on?)</a:t>
            </a:r>
            <a:endParaRPr lang="en-US" dirty="0"/>
          </a:p>
        </p:txBody>
      </p:sp>
      <p:sp>
        <p:nvSpPr>
          <p:cNvPr id="2" name="Title 1"/>
          <p:cNvSpPr>
            <a:spLocks noGrp="1"/>
          </p:cNvSpPr>
          <p:nvPr>
            <p:ph type="title"/>
          </p:nvPr>
        </p:nvSpPr>
        <p:spPr/>
        <p:txBody>
          <a:bodyPr>
            <a:normAutofit/>
          </a:bodyPr>
          <a:lstStyle/>
          <a:p>
            <a:pPr>
              <a:defRPr/>
            </a:pPr>
            <a:r>
              <a:rPr smtClean="0"/>
              <a:t>Agile Health Checkup</a:t>
            </a:r>
            <a:endParaRPr/>
          </a:p>
        </p:txBody>
      </p:sp>
      <p:sp>
        <p:nvSpPr>
          <p:cNvPr id="265221"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87CA84F-228A-425C-AE2C-E04D22288D65}" type="slidenum">
              <a:rPr lang="en-US" altLang="en-US" smtClean="0"/>
              <a:pPr/>
              <a:t>103</a:t>
            </a:fld>
            <a:endParaRPr lang="en-US" altLang="en-US" smtClean="0"/>
          </a:p>
        </p:txBody>
      </p:sp>
    </p:spTree>
    <p:extLst>
      <p:ext uri="{BB962C8B-B14F-4D97-AF65-F5344CB8AC3E}">
        <p14:creationId xmlns:p14="http://schemas.microsoft.com/office/powerpoint/2010/main" val="18785717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Content Placeholder 2"/>
          <p:cNvSpPr>
            <a:spLocks noGrp="1"/>
          </p:cNvSpPr>
          <p:nvPr>
            <p:ph sz="quarter" idx="10"/>
          </p:nvPr>
        </p:nvSpPr>
        <p:spPr/>
        <p:txBody>
          <a:bodyPr/>
          <a:lstStyle/>
          <a:p>
            <a:r>
              <a:rPr lang="en-US" altLang="en-US" sz="2400"/>
              <a:t>While writing code agile programmer do not pay attention to structure, duplication etc but to functionality and make sure that code is passing all unit test cases</a:t>
            </a:r>
          </a:p>
          <a:p>
            <a:r>
              <a:rPr lang="en-US" altLang="en-US" sz="2400"/>
              <a:t>In this process if they do not clean the code by structuring  (refactoring) it will become unreadable and un-maintainable and over a period of time this cause increases response time to fix the problems, adding new feature and deteriorate the quality.</a:t>
            </a:r>
          </a:p>
          <a:p>
            <a:r>
              <a:rPr lang="en-US" altLang="en-US" sz="2400"/>
              <a:t>The concept of unclean code is called technical debt. Technical debt keep increasing over the period of time therefore Agile team need to pay this debt back by putting efforts in refactoring.</a:t>
            </a:r>
          </a:p>
        </p:txBody>
      </p:sp>
      <p:sp>
        <p:nvSpPr>
          <p:cNvPr id="2" name="Title 1"/>
          <p:cNvSpPr>
            <a:spLocks noGrp="1"/>
          </p:cNvSpPr>
          <p:nvPr>
            <p:ph type="title"/>
          </p:nvPr>
        </p:nvSpPr>
        <p:spPr/>
        <p:txBody>
          <a:bodyPr>
            <a:normAutofit/>
          </a:bodyPr>
          <a:lstStyle/>
          <a:p>
            <a:pPr>
              <a:defRPr/>
            </a:pPr>
            <a:r>
              <a:rPr smtClean="0"/>
              <a:t>Technical Debt</a:t>
            </a:r>
            <a:endParaRPr/>
          </a:p>
        </p:txBody>
      </p:sp>
      <p:sp>
        <p:nvSpPr>
          <p:cNvPr id="250885"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F99D787-A065-4441-A929-904730467D83}" type="slidenum">
              <a:rPr lang="en-US" altLang="en-US" smtClean="0"/>
              <a:pPr/>
              <a:t>104</a:t>
            </a:fld>
            <a:endParaRPr lang="en-US" altLang="en-US" smtClean="0"/>
          </a:p>
        </p:txBody>
      </p:sp>
    </p:spTree>
    <p:extLst>
      <p:ext uri="{BB962C8B-B14F-4D97-AF65-F5344CB8AC3E}">
        <p14:creationId xmlns:p14="http://schemas.microsoft.com/office/powerpoint/2010/main" val="392590912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IN" dirty="0" smtClean="0"/>
              <a:t>Simple </a:t>
            </a:r>
            <a:r>
              <a:rPr lang="en-IN" dirty="0"/>
              <a:t>Design (Do Simple </a:t>
            </a:r>
            <a:r>
              <a:rPr lang="en-IN" dirty="0" smtClean="0"/>
              <a:t>Things). </a:t>
            </a:r>
            <a:r>
              <a:rPr lang="en-IN" dirty="0"/>
              <a:t>Simplify Vigorously</a:t>
            </a:r>
            <a:endParaRPr lang="en-IN" dirty="0" smtClean="0"/>
          </a:p>
          <a:p>
            <a:r>
              <a:rPr lang="en-IN" dirty="0" smtClean="0"/>
              <a:t>You </a:t>
            </a:r>
            <a:r>
              <a:rPr lang="en-IN" dirty="0"/>
              <a:t>Aren’t </a:t>
            </a:r>
            <a:r>
              <a:rPr lang="en-IN" dirty="0" err="1"/>
              <a:t>Gonna</a:t>
            </a:r>
            <a:r>
              <a:rPr lang="en-IN" dirty="0"/>
              <a:t> </a:t>
            </a:r>
            <a:r>
              <a:rPr lang="en-IN" dirty="0" smtClean="0"/>
              <a:t>Need It </a:t>
            </a:r>
            <a:r>
              <a:rPr lang="en-IN" dirty="0"/>
              <a:t>(YAGNI), </a:t>
            </a:r>
            <a:endParaRPr lang="en-IN" dirty="0" smtClean="0"/>
          </a:p>
          <a:p>
            <a:r>
              <a:rPr lang="en-IN" dirty="0" smtClean="0"/>
              <a:t>Once </a:t>
            </a:r>
            <a:r>
              <a:rPr lang="en-IN" dirty="0"/>
              <a:t>And Only Once (DRY), </a:t>
            </a:r>
          </a:p>
          <a:p>
            <a:r>
              <a:rPr lang="en-IN" dirty="0" smtClean="0"/>
              <a:t>TAGRI </a:t>
            </a:r>
            <a:r>
              <a:rPr lang="en-IN" dirty="0"/>
              <a:t>(They aren't </a:t>
            </a:r>
            <a:r>
              <a:rPr lang="en-IN" dirty="0" err="1"/>
              <a:t>gonna</a:t>
            </a:r>
            <a:r>
              <a:rPr lang="en-IN" dirty="0"/>
              <a:t> Read It)</a:t>
            </a:r>
          </a:p>
          <a:p>
            <a:endParaRPr lang="en-US" dirty="0"/>
          </a:p>
        </p:txBody>
      </p:sp>
      <p:sp>
        <p:nvSpPr>
          <p:cNvPr id="3" name="Title 2"/>
          <p:cNvSpPr>
            <a:spLocks noGrp="1"/>
          </p:cNvSpPr>
          <p:nvPr>
            <p:ph type="title"/>
          </p:nvPr>
        </p:nvSpPr>
        <p:spPr/>
        <p:txBody>
          <a:bodyPr/>
          <a:lstStyle/>
          <a:p>
            <a:r>
              <a:rPr lang="en-IN" dirty="0"/>
              <a:t>Travel </a:t>
            </a:r>
            <a:r>
              <a:rPr lang="en-IN" dirty="0" smtClean="0"/>
              <a:t>Light</a:t>
            </a:r>
            <a:endParaRPr lang="en-US" dirty="0"/>
          </a:p>
        </p:txBody>
      </p:sp>
    </p:spTree>
    <p:extLst>
      <p:ext uri="{BB962C8B-B14F-4D97-AF65-F5344CB8AC3E}">
        <p14:creationId xmlns:p14="http://schemas.microsoft.com/office/powerpoint/2010/main" val="6681230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lnSpcReduction="10000"/>
          </a:bodyPr>
          <a:lstStyle/>
          <a:p>
            <a:pPr>
              <a:buFont typeface="Arial" charset="0"/>
              <a:buChar char="•"/>
              <a:defRPr/>
            </a:pPr>
            <a:r>
              <a:rPr lang="en-US" dirty="0" smtClean="0"/>
              <a:t>Agile project relies on collocation, minimum documentation, least reporting, maximum constructive engagement. This can be achieved if frequently sought important information is available in published form in team space</a:t>
            </a:r>
          </a:p>
          <a:p>
            <a:pPr>
              <a:buFont typeface="Arial" charset="0"/>
              <a:buChar char="•"/>
              <a:defRPr/>
            </a:pPr>
            <a:r>
              <a:rPr lang="en-US" dirty="0" smtClean="0"/>
              <a:t>Whoever need the information can go and get the information without wasting time in requesting, making, sending, receiving the information</a:t>
            </a:r>
          </a:p>
          <a:p>
            <a:pPr>
              <a:buFont typeface="Arial" charset="0"/>
              <a:buChar char="•"/>
              <a:defRPr/>
            </a:pPr>
            <a:r>
              <a:rPr lang="en-US" dirty="0" smtClean="0"/>
              <a:t>Benefits</a:t>
            </a:r>
          </a:p>
          <a:p>
            <a:pPr lvl="1">
              <a:buFont typeface="Arial" charset="0"/>
              <a:buChar char="–"/>
              <a:defRPr/>
            </a:pPr>
            <a:r>
              <a:rPr lang="en-US" dirty="0" smtClean="0"/>
              <a:t>Least cost, effort and time waste in communication</a:t>
            </a:r>
          </a:p>
          <a:p>
            <a:pPr lvl="1">
              <a:buFont typeface="Arial" charset="0"/>
              <a:buChar char="–"/>
              <a:defRPr/>
            </a:pPr>
            <a:r>
              <a:rPr lang="en-US" dirty="0" smtClean="0"/>
              <a:t>Updated information is always available without making new reports</a:t>
            </a:r>
          </a:p>
          <a:p>
            <a:pPr lvl="1">
              <a:buFont typeface="Arial" charset="0"/>
              <a:buChar char="–"/>
              <a:defRPr/>
            </a:pPr>
            <a:r>
              <a:rPr lang="en-US" dirty="0" smtClean="0"/>
              <a:t>People can get whatever particular information they are looking for</a:t>
            </a:r>
          </a:p>
          <a:p>
            <a:pPr lvl="1">
              <a:buFont typeface="Arial" charset="0"/>
              <a:buChar char="–"/>
              <a:defRPr/>
            </a:pPr>
            <a:r>
              <a:rPr lang="en-US" dirty="0" smtClean="0"/>
              <a:t>Happens at the same time</a:t>
            </a:r>
          </a:p>
          <a:p>
            <a:pPr lvl="1">
              <a:buFont typeface="Arial" charset="0"/>
              <a:buChar char="–"/>
              <a:defRPr/>
            </a:pPr>
            <a:r>
              <a:rPr lang="en-US" dirty="0" smtClean="0"/>
              <a:t>Feedback loop is quick</a:t>
            </a:r>
          </a:p>
          <a:p>
            <a:pPr lvl="1">
              <a:buFont typeface="Arial" charset="0"/>
              <a:buChar char="–"/>
              <a:defRPr/>
            </a:pPr>
            <a:r>
              <a:rPr lang="en-US" dirty="0" smtClean="0"/>
              <a:t>Those people who are left in regular reporting also get benefitted</a:t>
            </a:r>
          </a:p>
          <a:p>
            <a:pPr lvl="1">
              <a:buFont typeface="Arial" charset="0"/>
              <a:buChar char="–"/>
              <a:defRPr/>
            </a:pPr>
            <a:r>
              <a:rPr lang="en-US" dirty="0" smtClean="0"/>
              <a:t>No junk, old, repetitive information, but fresh and useful.</a:t>
            </a:r>
          </a:p>
          <a:p>
            <a:pPr>
              <a:buFont typeface="Arial" charset="0"/>
              <a:buChar char="•"/>
              <a:defRPr/>
            </a:pPr>
            <a:r>
              <a:rPr lang="en-US" dirty="0" err="1" smtClean="0"/>
              <a:t>Dis</a:t>
            </a:r>
            <a:r>
              <a:rPr lang="en-US" dirty="0" smtClean="0"/>
              <a:t>-benefits</a:t>
            </a:r>
          </a:p>
          <a:p>
            <a:pPr lvl="1">
              <a:buFont typeface="Arial" charset="0"/>
              <a:buChar char="–"/>
              <a:defRPr/>
            </a:pPr>
            <a:r>
              <a:rPr lang="en-US" dirty="0" smtClean="0"/>
              <a:t>Some people get extra information which they do not need</a:t>
            </a:r>
          </a:p>
          <a:p>
            <a:pPr lvl="1">
              <a:buFont typeface="Arial" charset="0"/>
              <a:buChar char="–"/>
              <a:defRPr/>
            </a:pPr>
            <a:r>
              <a:rPr lang="en-US" dirty="0" smtClean="0"/>
              <a:t>It is left to individual’s interpretation </a:t>
            </a:r>
          </a:p>
          <a:p>
            <a:pPr>
              <a:buFont typeface="Arial" charset="0"/>
              <a:buChar char="•"/>
              <a:defRPr/>
            </a:pPr>
            <a:endParaRPr lang="en-US" dirty="0"/>
          </a:p>
        </p:txBody>
      </p:sp>
      <p:sp>
        <p:nvSpPr>
          <p:cNvPr id="2" name="Title 1"/>
          <p:cNvSpPr>
            <a:spLocks noGrp="1"/>
          </p:cNvSpPr>
          <p:nvPr>
            <p:ph type="title"/>
          </p:nvPr>
        </p:nvSpPr>
        <p:spPr/>
        <p:txBody>
          <a:bodyPr>
            <a:normAutofit/>
          </a:bodyPr>
          <a:lstStyle/>
          <a:p>
            <a:pPr>
              <a:defRPr/>
            </a:pPr>
            <a:r>
              <a:rPr smtClean="0"/>
              <a:t>Osmotic Communication</a:t>
            </a:r>
            <a:endParaRPr/>
          </a:p>
        </p:txBody>
      </p:sp>
      <p:sp>
        <p:nvSpPr>
          <p:cNvPr id="287749"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700794-91E5-45E0-8C7C-C64D70F15E8C}" type="slidenum">
              <a:rPr lang="en-US" altLang="en-US" smtClean="0"/>
              <a:pPr/>
              <a:t>106</a:t>
            </a:fld>
            <a:endParaRPr lang="en-US" altLang="en-US" smtClean="0"/>
          </a:p>
        </p:txBody>
      </p:sp>
    </p:spTree>
    <p:extLst>
      <p:ext uri="{BB962C8B-B14F-4D97-AF65-F5344CB8AC3E}">
        <p14:creationId xmlns:p14="http://schemas.microsoft.com/office/powerpoint/2010/main" val="2283212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smtClean="0"/>
              <a:t>Information Radiator</a:t>
            </a:r>
          </a:p>
        </p:txBody>
      </p:sp>
      <p:sp>
        <p:nvSpPr>
          <p:cNvPr id="285707" name="Slide Number Placeholder 14"/>
          <p:cNvSpPr>
            <a:spLocks noGrp="1"/>
          </p:cNvSpPr>
          <p:nvPr>
            <p:ph type="sldNum" sz="quarter" idx="4294967295"/>
          </p:nvPr>
        </p:nvSpPr>
        <p:spPr bwMode="auto">
          <a:xfrm>
            <a:off x="11582400" y="6492875"/>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21EC8E-E6C0-4051-B516-7C0E2E4EC701}" type="slidenum">
              <a:rPr lang="en-US" altLang="en-US" smtClean="0"/>
              <a:pPr/>
              <a:t>107</a:t>
            </a:fld>
            <a:endParaRPr lang="en-US" altLang="en-US" smtClean="0"/>
          </a:p>
        </p:txBody>
      </p:sp>
      <p:pic>
        <p:nvPicPr>
          <p:cNvPr id="285700" name="Picture 2" descr="http://www.xqa.com.ar/visualmanagement/wp-content/black_board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143000"/>
            <a:ext cx="78835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Callout 6"/>
          <p:cNvSpPr/>
          <p:nvPr/>
        </p:nvSpPr>
        <p:spPr>
          <a:xfrm>
            <a:off x="1524000" y="11430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Team Members</a:t>
            </a:r>
          </a:p>
        </p:txBody>
      </p:sp>
      <p:sp>
        <p:nvSpPr>
          <p:cNvPr id="8" name="Right Arrow Callout 7"/>
          <p:cNvSpPr/>
          <p:nvPr/>
        </p:nvSpPr>
        <p:spPr>
          <a:xfrm>
            <a:off x="1524000" y="33528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Impediments</a:t>
            </a:r>
          </a:p>
        </p:txBody>
      </p:sp>
      <p:sp>
        <p:nvSpPr>
          <p:cNvPr id="9" name="Right Arrow Callout 8"/>
          <p:cNvSpPr/>
          <p:nvPr/>
        </p:nvSpPr>
        <p:spPr>
          <a:xfrm rot="16200000">
            <a:off x="3733800" y="43434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
        <p:nvSpPr>
          <p:cNvPr id="10" name="Right Arrow Callout 9"/>
          <p:cNvSpPr/>
          <p:nvPr/>
        </p:nvSpPr>
        <p:spPr>
          <a:xfrm rot="16200000">
            <a:off x="6400800" y="4343400"/>
            <a:ext cx="609600" cy="18288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 Work Completed</a:t>
            </a:r>
          </a:p>
        </p:txBody>
      </p:sp>
      <p:sp>
        <p:nvSpPr>
          <p:cNvPr id="11" name="Right Arrow Callout 10"/>
          <p:cNvSpPr/>
          <p:nvPr/>
        </p:nvSpPr>
        <p:spPr>
          <a:xfrm rot="16200000">
            <a:off x="8534400" y="4419600"/>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buClr>
                <a:srgbClr val="000000"/>
              </a:buClr>
              <a:buSzPct val="100000"/>
              <a:buFont typeface="Times New Roman" pitchFamily="18" charset="0"/>
              <a:buNone/>
              <a:defRPr/>
            </a:pPr>
            <a:r>
              <a:rPr lang="en-US" dirty="0">
                <a:solidFill>
                  <a:schemeClr val="tx1"/>
                </a:solidFill>
              </a:rPr>
              <a:t>Parking Lot</a:t>
            </a:r>
          </a:p>
        </p:txBody>
      </p:sp>
      <p:sp>
        <p:nvSpPr>
          <p:cNvPr id="12" name="Right Arrow Callout 11"/>
          <p:cNvSpPr/>
          <p:nvPr/>
        </p:nvSpPr>
        <p:spPr>
          <a:xfrm rot="9378080">
            <a:off x="9074192" y="1091176"/>
            <a:ext cx="609600" cy="1676400"/>
          </a:xfrm>
          <a:prstGeom prst="rightArrow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eaLnBrk="1" hangingPunct="1">
              <a:buClr>
                <a:srgbClr val="000000"/>
              </a:buClr>
              <a:buSzPct val="100000"/>
              <a:buFont typeface="Times New Roman" pitchFamily="18" charset="0"/>
              <a:buNone/>
              <a:defRPr/>
            </a:pPr>
            <a:r>
              <a:rPr lang="en-US" dirty="0">
                <a:solidFill>
                  <a:schemeClr val="tx1"/>
                </a:solidFill>
              </a:rPr>
              <a:t> Work Progress</a:t>
            </a:r>
          </a:p>
        </p:txBody>
      </p:sp>
    </p:spTree>
    <p:extLst>
      <p:ext uri="{BB962C8B-B14F-4D97-AF65-F5344CB8AC3E}">
        <p14:creationId xmlns:p14="http://schemas.microsoft.com/office/powerpoint/2010/main" val="391674425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buFont typeface="Arial" charset="0"/>
              <a:buChar char="•"/>
              <a:defRPr/>
            </a:pPr>
            <a:r>
              <a:rPr lang="en-US" dirty="0" smtClean="0"/>
              <a:t>Iteration length is time-boxed.</a:t>
            </a:r>
          </a:p>
          <a:p>
            <a:pPr>
              <a:buFont typeface="Arial" charset="0"/>
              <a:buChar char="•"/>
              <a:defRPr/>
            </a:pPr>
            <a:r>
              <a:rPr lang="en-US" dirty="0" smtClean="0"/>
              <a:t>Following sequence of activities takes place in any time-boxed iteration</a:t>
            </a:r>
          </a:p>
          <a:p>
            <a:pPr lvl="1">
              <a:buFont typeface="Arial" charset="0"/>
              <a:buChar char="–"/>
              <a:defRPr/>
            </a:pPr>
            <a:r>
              <a:rPr lang="en-US" dirty="0" smtClean="0"/>
              <a:t>Grooming product backlog (done by product owner, in parallel to iteration work)</a:t>
            </a:r>
          </a:p>
          <a:p>
            <a:pPr lvl="1">
              <a:buFont typeface="Arial" charset="0"/>
              <a:buChar char="–"/>
              <a:defRPr/>
            </a:pPr>
            <a:r>
              <a:rPr lang="en-US" dirty="0" smtClean="0"/>
              <a:t>Iteration Planning (1 hour for every week of iteration)</a:t>
            </a:r>
          </a:p>
          <a:p>
            <a:pPr lvl="1">
              <a:buFont typeface="Arial" charset="0"/>
              <a:buChar char="–"/>
              <a:defRPr/>
            </a:pPr>
            <a:r>
              <a:rPr lang="en-US" dirty="0" smtClean="0"/>
              <a:t>Daily stand-up (15 min, max 2 min for one person, typical team size of agile team is 7±2)</a:t>
            </a:r>
          </a:p>
          <a:p>
            <a:pPr lvl="1">
              <a:buFont typeface="Arial" charset="0"/>
              <a:buChar char="–"/>
              <a:defRPr/>
            </a:pPr>
            <a:r>
              <a:rPr lang="en-US" dirty="0" smtClean="0"/>
              <a:t>Regular iteration work</a:t>
            </a:r>
          </a:p>
          <a:p>
            <a:pPr lvl="1">
              <a:buFont typeface="Arial" charset="0"/>
              <a:buChar char="–"/>
              <a:defRPr/>
            </a:pPr>
            <a:r>
              <a:rPr lang="en-US" dirty="0" smtClean="0"/>
              <a:t>Iteration Review (1 hour for every week of iteration)</a:t>
            </a:r>
          </a:p>
          <a:p>
            <a:pPr lvl="1">
              <a:buFont typeface="Arial" charset="0"/>
              <a:buChar char="–"/>
              <a:defRPr/>
            </a:pPr>
            <a:r>
              <a:rPr lang="en-US" dirty="0" smtClean="0"/>
              <a:t>Iteration Retrospective (1 hours for every week of iteration)</a:t>
            </a:r>
          </a:p>
          <a:p>
            <a:pPr>
              <a:buFont typeface="Arial" charset="0"/>
              <a:buChar char="•"/>
              <a:defRPr/>
            </a:pPr>
            <a:endParaRPr lang="en-US" dirty="0" smtClean="0"/>
          </a:p>
          <a:p>
            <a:pPr>
              <a:buFont typeface="Arial" charset="0"/>
              <a:buChar char="•"/>
              <a:defRPr/>
            </a:pPr>
            <a:endParaRPr lang="en-US" dirty="0"/>
          </a:p>
        </p:txBody>
      </p:sp>
      <p:sp>
        <p:nvSpPr>
          <p:cNvPr id="2" name="Title 1"/>
          <p:cNvSpPr>
            <a:spLocks noGrp="1"/>
          </p:cNvSpPr>
          <p:nvPr>
            <p:ph type="title"/>
          </p:nvPr>
        </p:nvSpPr>
        <p:spPr/>
        <p:txBody>
          <a:bodyPr>
            <a:normAutofit/>
          </a:bodyPr>
          <a:lstStyle/>
          <a:p>
            <a:pPr>
              <a:defRPr/>
            </a:pPr>
            <a:r>
              <a:rPr smtClean="0"/>
              <a:t>Time-boxing</a:t>
            </a:r>
            <a:endParaRPr/>
          </a:p>
        </p:txBody>
      </p:sp>
      <p:sp>
        <p:nvSpPr>
          <p:cNvPr id="355333"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879651-C8F1-4AAB-B451-DE7079DC107C}" type="slidenum">
              <a:rPr lang="en-US" altLang="en-US" smtClean="0"/>
              <a:pPr/>
              <a:t>108</a:t>
            </a:fld>
            <a:endParaRPr lang="en-US" altLang="en-US" smtClean="0"/>
          </a:p>
        </p:txBody>
      </p:sp>
    </p:spTree>
    <p:extLst>
      <p:ext uri="{BB962C8B-B14F-4D97-AF65-F5344CB8AC3E}">
        <p14:creationId xmlns:p14="http://schemas.microsoft.com/office/powerpoint/2010/main" val="30674292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Content Placeholder 2"/>
          <p:cNvSpPr>
            <a:spLocks noGrp="1"/>
          </p:cNvSpPr>
          <p:nvPr>
            <p:ph sz="quarter" idx="10"/>
          </p:nvPr>
        </p:nvSpPr>
        <p:spPr/>
        <p:txBody>
          <a:bodyPr/>
          <a:lstStyle/>
          <a:p>
            <a:r>
              <a:rPr lang="en-US" altLang="en-US" sz="2800"/>
              <a:t>The DoD changes over time. Organizational support and the team’s ability to remove impediments may enable the inclusion of additional activities into the DoD for features or sprints.</a:t>
            </a:r>
          </a:p>
          <a:p>
            <a:r>
              <a:rPr lang="en-US" altLang="en-US" sz="2800"/>
              <a:t>Continuous Integration (CI) helps you validating the “Doneness”</a:t>
            </a:r>
          </a:p>
          <a:p>
            <a:r>
              <a:rPr lang="en-US" altLang="en-US" sz="2800"/>
              <a:t>There are 3 level of DoD</a:t>
            </a:r>
          </a:p>
          <a:p>
            <a:pPr lvl="1">
              <a:buFont typeface="Arial" panose="020B0604020202020204" pitchFamily="34" charset="0"/>
              <a:buChar char="•"/>
            </a:pPr>
            <a:r>
              <a:rPr lang="en-US" altLang="en-US" sz="2400"/>
              <a:t>Story DoD</a:t>
            </a:r>
          </a:p>
          <a:p>
            <a:pPr lvl="1">
              <a:buFont typeface="Arial" panose="020B0604020202020204" pitchFamily="34" charset="0"/>
              <a:buChar char="•"/>
            </a:pPr>
            <a:r>
              <a:rPr lang="en-US" altLang="en-US" sz="2400"/>
              <a:t>Iteration DoD</a:t>
            </a:r>
          </a:p>
          <a:p>
            <a:pPr lvl="1">
              <a:buFont typeface="Arial" panose="020B0604020202020204" pitchFamily="34" charset="0"/>
              <a:buChar char="•"/>
            </a:pPr>
            <a:r>
              <a:rPr lang="en-US" altLang="en-US" sz="2400"/>
              <a:t>Release DoD</a:t>
            </a:r>
          </a:p>
        </p:txBody>
      </p:sp>
      <p:sp>
        <p:nvSpPr>
          <p:cNvPr id="2" name="Title 1"/>
          <p:cNvSpPr>
            <a:spLocks noGrp="1"/>
          </p:cNvSpPr>
          <p:nvPr>
            <p:ph type="title"/>
          </p:nvPr>
        </p:nvSpPr>
        <p:spPr/>
        <p:txBody>
          <a:bodyPr>
            <a:normAutofit/>
          </a:bodyPr>
          <a:lstStyle/>
          <a:p>
            <a:pPr>
              <a:defRPr/>
            </a:pPr>
            <a:r>
              <a:rPr smtClean="0"/>
              <a:t>Definition of Done (</a:t>
            </a:r>
            <a:r>
              <a:rPr err="1" smtClean="0"/>
              <a:t>DoD</a:t>
            </a:r>
            <a:r>
              <a:rPr smtClean="0"/>
              <a:t>)</a:t>
            </a:r>
            <a:endParaRPr/>
          </a:p>
        </p:txBody>
      </p:sp>
      <p:sp>
        <p:nvSpPr>
          <p:cNvPr id="545797"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EAA61DB-DCD2-49B5-97F5-EDF8F7EB54B6}" type="slidenum">
              <a:rPr lang="en-US" altLang="en-US" smtClean="0"/>
              <a:pPr/>
              <a:t>109</a:t>
            </a:fld>
            <a:endParaRPr lang="en-US" altLang="en-US" smtClean="0"/>
          </a:p>
        </p:txBody>
      </p:sp>
    </p:spTree>
    <p:extLst>
      <p:ext uri="{BB962C8B-B14F-4D97-AF65-F5344CB8AC3E}">
        <p14:creationId xmlns:p14="http://schemas.microsoft.com/office/powerpoint/2010/main" val="1250244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Empirical Process</a:t>
            </a:r>
            <a:endParaRPr lang="en-US" dirty="0"/>
          </a:p>
        </p:txBody>
      </p:sp>
      <p:sp>
        <p:nvSpPr>
          <p:cNvPr id="3" name="Content Placeholder 2"/>
          <p:cNvSpPr>
            <a:spLocks noGrp="1"/>
          </p:cNvSpPr>
          <p:nvPr>
            <p:ph idx="1"/>
          </p:nvPr>
        </p:nvSpPr>
        <p:spPr/>
        <p:txBody>
          <a:bodyPr/>
          <a:lstStyle/>
          <a:p>
            <a:r>
              <a:rPr lang="en-US" dirty="0" smtClean="0"/>
              <a:t>Understands the output is not controlled only by controlling input and steps</a:t>
            </a:r>
          </a:p>
          <a:p>
            <a:r>
              <a:rPr lang="en-US" dirty="0" smtClean="0"/>
              <a:t>Process is defined loosely and at high level</a:t>
            </a:r>
          </a:p>
          <a:p>
            <a:r>
              <a:rPr lang="en-US" dirty="0" smtClean="0"/>
              <a:t>Process learn and evolve over the period of time (adaptation)</a:t>
            </a:r>
          </a:p>
          <a:p>
            <a:r>
              <a:rPr lang="en-US" dirty="0" smtClean="0"/>
              <a:t>Adaptive methods are based on </a:t>
            </a:r>
            <a:r>
              <a:rPr lang="en-US" dirty="0"/>
              <a:t>e</a:t>
            </a:r>
            <a:r>
              <a:rPr lang="en-US" dirty="0" smtClean="0"/>
              <a:t>mpirical processes</a:t>
            </a:r>
          </a:p>
          <a:p>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11</a:t>
            </a:fld>
            <a:endParaRPr lang="en-US"/>
          </a:p>
        </p:txBody>
      </p:sp>
    </p:spTree>
    <p:extLst>
      <p:ext uri="{BB962C8B-B14F-4D97-AF65-F5344CB8AC3E}">
        <p14:creationId xmlns:p14="http://schemas.microsoft.com/office/powerpoint/2010/main" val="42326145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3" name="Content Placeholder 2"/>
          <p:cNvSpPr>
            <a:spLocks noGrp="1"/>
          </p:cNvSpPr>
          <p:nvPr>
            <p:ph sz="quarter" idx="10"/>
          </p:nvPr>
        </p:nvSpPr>
        <p:spPr/>
        <p:txBody>
          <a:bodyPr/>
          <a:lstStyle/>
          <a:p>
            <a:pPr>
              <a:buFont typeface="Arial" panose="020B0604020202020204" pitchFamily="34" charset="0"/>
              <a:buNone/>
            </a:pPr>
            <a:r>
              <a:rPr lang="en-US" altLang="en-US" b="1" smtClean="0"/>
              <a:t>Story “Done”</a:t>
            </a:r>
          </a:p>
          <a:p>
            <a:pPr lvl="1"/>
            <a:r>
              <a:rPr lang="en-US" altLang="en-US" smtClean="0"/>
              <a:t>Unit test should provide 60-70% test coverage </a:t>
            </a:r>
          </a:p>
          <a:p>
            <a:pPr lvl="1"/>
            <a:r>
              <a:rPr lang="en-US" altLang="en-US" smtClean="0"/>
              <a:t>Story is either written in pair or reviewed by peer</a:t>
            </a:r>
          </a:p>
          <a:p>
            <a:pPr lvl="1"/>
            <a:r>
              <a:rPr lang="en-US" altLang="en-US" smtClean="0"/>
              <a:t>All code checked in</a:t>
            </a:r>
          </a:p>
          <a:p>
            <a:pPr lvl="1"/>
            <a:r>
              <a:rPr lang="en-US" altLang="en-US" smtClean="0"/>
              <a:t>All unit code passed</a:t>
            </a:r>
          </a:p>
          <a:p>
            <a:pPr lvl="1"/>
            <a:r>
              <a:rPr lang="en-US" altLang="en-US" smtClean="0"/>
              <a:t>All acceptance test case passed</a:t>
            </a:r>
          </a:p>
          <a:p>
            <a:pPr lvl="1"/>
            <a:r>
              <a:rPr lang="en-US" altLang="en-US" smtClean="0"/>
              <a:t>Story accepted by owner</a:t>
            </a:r>
          </a:p>
          <a:p>
            <a:endParaRPr lang="en-US" altLang="en-US" smtClean="0"/>
          </a:p>
          <a:p>
            <a:endParaRPr lang="en-US" altLang="en-US" smtClean="0"/>
          </a:p>
        </p:txBody>
      </p:sp>
      <p:sp>
        <p:nvSpPr>
          <p:cNvPr id="2" name="Title 1"/>
          <p:cNvSpPr>
            <a:spLocks noGrp="1"/>
          </p:cNvSpPr>
          <p:nvPr>
            <p:ph type="title"/>
          </p:nvPr>
        </p:nvSpPr>
        <p:spPr/>
        <p:txBody>
          <a:bodyPr>
            <a:normAutofit/>
          </a:bodyPr>
          <a:lstStyle/>
          <a:p>
            <a:pPr>
              <a:defRPr/>
            </a:pPr>
            <a:r>
              <a:rPr smtClean="0"/>
              <a:t>Definition of Done (</a:t>
            </a:r>
            <a:r>
              <a:rPr err="1" smtClean="0"/>
              <a:t>DoD</a:t>
            </a:r>
            <a:r>
              <a:rPr smtClean="0"/>
              <a:t>)</a:t>
            </a:r>
            <a:endParaRPr/>
          </a:p>
        </p:txBody>
      </p:sp>
      <p:sp>
        <p:nvSpPr>
          <p:cNvPr id="547845"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E4D485-AA94-470B-A534-0FED3B61880E}" type="slidenum">
              <a:rPr lang="en-US" altLang="en-US" smtClean="0"/>
              <a:pPr/>
              <a:t>110</a:t>
            </a:fld>
            <a:endParaRPr lang="en-US" altLang="en-US" smtClean="0"/>
          </a:p>
        </p:txBody>
      </p:sp>
    </p:spTree>
    <p:extLst>
      <p:ext uri="{BB962C8B-B14F-4D97-AF65-F5344CB8AC3E}">
        <p14:creationId xmlns:p14="http://schemas.microsoft.com/office/powerpoint/2010/main" val="15578739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buFont typeface="Arial" panose="020B0604020202020204" pitchFamily="34" charset="0"/>
              <a:buNone/>
              <a:defRPr/>
            </a:pPr>
            <a:r>
              <a:rPr lang="en-US" b="1" dirty="0" smtClean="0"/>
              <a:t>Iteration “Done”</a:t>
            </a:r>
          </a:p>
          <a:p>
            <a:pPr lvl="1">
              <a:buFont typeface="Arial" charset="0"/>
              <a:buChar char="–"/>
              <a:defRPr/>
            </a:pPr>
            <a:r>
              <a:rPr lang="en-US" dirty="0" smtClean="0"/>
              <a:t>Iteration should have defined Iteration Goal</a:t>
            </a:r>
          </a:p>
          <a:p>
            <a:pPr lvl="1">
              <a:buFont typeface="Arial" charset="0"/>
              <a:buChar char="–"/>
              <a:defRPr/>
            </a:pPr>
            <a:r>
              <a:rPr lang="en-US" dirty="0" smtClean="0"/>
              <a:t>All acceptance test cases should run for all user stories in Iteration</a:t>
            </a:r>
          </a:p>
          <a:p>
            <a:pPr lvl="1">
              <a:buFont typeface="Arial" charset="0"/>
              <a:buChar char="–"/>
              <a:defRPr/>
            </a:pPr>
            <a:r>
              <a:rPr lang="en-US" dirty="0" smtClean="0"/>
              <a:t>All stories completed must be accepted by the product owner</a:t>
            </a:r>
          </a:p>
          <a:p>
            <a:pPr lvl="1">
              <a:buFont typeface="Arial" charset="0"/>
              <a:buChar char="–"/>
              <a:defRPr/>
            </a:pPr>
            <a:r>
              <a:rPr lang="en-US" dirty="0" smtClean="0"/>
              <a:t>Defects identified are fixed or planned for future</a:t>
            </a:r>
          </a:p>
          <a:p>
            <a:pPr lvl="1">
              <a:buFont typeface="Arial" charset="0"/>
              <a:buChar char="–"/>
              <a:defRPr/>
            </a:pPr>
            <a:r>
              <a:rPr lang="en-US" dirty="0" smtClean="0"/>
              <a:t>Code performance is tested and accepted</a:t>
            </a:r>
          </a:p>
          <a:p>
            <a:pPr lvl="1">
              <a:buFont typeface="Arial" charset="0"/>
              <a:buChar char="–"/>
              <a:defRPr/>
            </a:pPr>
            <a:r>
              <a:rPr lang="en-US" dirty="0" smtClean="0"/>
              <a:t>If database is involved then database script should be available, automated and tested</a:t>
            </a:r>
          </a:p>
          <a:p>
            <a:pPr lvl="1">
              <a:buFont typeface="Arial" charset="0"/>
              <a:buChar char="–"/>
              <a:defRPr/>
            </a:pPr>
            <a:r>
              <a:rPr lang="en-US" dirty="0" smtClean="0"/>
              <a:t>Backup of iteration work product is taken</a:t>
            </a:r>
          </a:p>
          <a:p>
            <a:pPr>
              <a:buFont typeface="Arial" charset="0"/>
              <a:buChar char="•"/>
              <a:defRPr/>
            </a:pPr>
            <a:endParaRPr lang="en-US" dirty="0"/>
          </a:p>
        </p:txBody>
      </p:sp>
      <p:sp>
        <p:nvSpPr>
          <p:cNvPr id="2" name="Title 1"/>
          <p:cNvSpPr>
            <a:spLocks noGrp="1"/>
          </p:cNvSpPr>
          <p:nvPr>
            <p:ph type="title"/>
          </p:nvPr>
        </p:nvSpPr>
        <p:spPr/>
        <p:txBody>
          <a:bodyPr>
            <a:normAutofit/>
          </a:bodyPr>
          <a:lstStyle/>
          <a:p>
            <a:pPr>
              <a:defRPr/>
            </a:pPr>
            <a:r>
              <a:rPr smtClean="0"/>
              <a:t>Definition of Done (</a:t>
            </a:r>
            <a:r>
              <a:rPr err="1" smtClean="0"/>
              <a:t>DoD</a:t>
            </a:r>
            <a:r>
              <a:rPr smtClean="0"/>
              <a:t>)</a:t>
            </a:r>
            <a:endParaRPr/>
          </a:p>
        </p:txBody>
      </p:sp>
      <p:sp>
        <p:nvSpPr>
          <p:cNvPr id="549893"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0292E3-320A-4E7C-8854-C28005022247}" type="slidenum">
              <a:rPr lang="en-US" altLang="en-US" smtClean="0"/>
              <a:pPr/>
              <a:t>111</a:t>
            </a:fld>
            <a:endParaRPr lang="en-US" altLang="en-US" smtClean="0"/>
          </a:p>
        </p:txBody>
      </p:sp>
    </p:spTree>
    <p:extLst>
      <p:ext uri="{BB962C8B-B14F-4D97-AF65-F5344CB8AC3E}">
        <p14:creationId xmlns:p14="http://schemas.microsoft.com/office/powerpoint/2010/main" val="242991696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Content Placeholder 2"/>
          <p:cNvSpPr>
            <a:spLocks noGrp="1"/>
          </p:cNvSpPr>
          <p:nvPr>
            <p:ph sz="quarter" idx="10"/>
          </p:nvPr>
        </p:nvSpPr>
        <p:spPr/>
        <p:txBody>
          <a:bodyPr/>
          <a:lstStyle/>
          <a:p>
            <a:pPr>
              <a:buFont typeface="Arial" panose="020B0604020202020204" pitchFamily="34" charset="0"/>
              <a:buNone/>
            </a:pPr>
            <a:r>
              <a:rPr lang="en-US" altLang="en-US" b="1" smtClean="0"/>
              <a:t>Release “Done”</a:t>
            </a:r>
          </a:p>
          <a:p>
            <a:pPr lvl="1"/>
            <a:r>
              <a:rPr lang="en-US" altLang="en-US" smtClean="0"/>
              <a:t>Release should have defined Release Goal</a:t>
            </a:r>
          </a:p>
          <a:p>
            <a:pPr lvl="1"/>
            <a:r>
              <a:rPr lang="en-US" altLang="en-US" smtClean="0"/>
              <a:t>Product has formal release date</a:t>
            </a:r>
          </a:p>
          <a:p>
            <a:pPr lvl="1"/>
            <a:r>
              <a:rPr lang="en-US" altLang="en-US" smtClean="0"/>
              <a:t>Product is deployed on staging area</a:t>
            </a:r>
          </a:p>
          <a:p>
            <a:pPr lvl="1"/>
            <a:r>
              <a:rPr lang="en-US" altLang="en-US" smtClean="0"/>
              <a:t>Stress testing done and results accepted</a:t>
            </a:r>
          </a:p>
          <a:p>
            <a:pPr lvl="1"/>
            <a:r>
              <a:rPr lang="en-US" altLang="en-US" smtClean="0"/>
              <a:t>All non-functional requirements are tested and results accepted</a:t>
            </a:r>
          </a:p>
          <a:p>
            <a:pPr lvl="1"/>
            <a:r>
              <a:rPr lang="en-US" altLang="en-US" smtClean="0"/>
              <a:t>Required documentation is available</a:t>
            </a:r>
          </a:p>
          <a:p>
            <a:pPr lvl="1"/>
            <a:r>
              <a:rPr lang="en-US" altLang="en-US" smtClean="0"/>
              <a:t>Release should not have any known bug</a:t>
            </a:r>
          </a:p>
        </p:txBody>
      </p:sp>
      <p:sp>
        <p:nvSpPr>
          <p:cNvPr id="2" name="Title 1"/>
          <p:cNvSpPr>
            <a:spLocks noGrp="1"/>
          </p:cNvSpPr>
          <p:nvPr>
            <p:ph type="title"/>
          </p:nvPr>
        </p:nvSpPr>
        <p:spPr/>
        <p:txBody>
          <a:bodyPr>
            <a:normAutofit/>
          </a:bodyPr>
          <a:lstStyle/>
          <a:p>
            <a:pPr>
              <a:defRPr/>
            </a:pPr>
            <a:r>
              <a:rPr smtClean="0"/>
              <a:t>Definition of Done (</a:t>
            </a:r>
            <a:r>
              <a:rPr err="1" smtClean="0"/>
              <a:t>DoD</a:t>
            </a:r>
            <a:r>
              <a:rPr smtClean="0"/>
              <a:t>)</a:t>
            </a:r>
            <a:endParaRPr/>
          </a:p>
        </p:txBody>
      </p:sp>
      <p:sp>
        <p:nvSpPr>
          <p:cNvPr id="551941"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D272AC-E801-4593-9710-BED54BDC0259}" type="slidenum">
              <a:rPr lang="en-US" altLang="en-US" smtClean="0"/>
              <a:pPr/>
              <a:t>112</a:t>
            </a:fld>
            <a:endParaRPr lang="en-US" altLang="en-US" smtClean="0"/>
          </a:p>
        </p:txBody>
      </p:sp>
    </p:spTree>
    <p:extLst>
      <p:ext uri="{BB962C8B-B14F-4D97-AF65-F5344CB8AC3E}">
        <p14:creationId xmlns:p14="http://schemas.microsoft.com/office/powerpoint/2010/main" val="36050426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Verdana"/>
                <a:ea typeface="Verdana"/>
                <a:cs typeface="Verdana"/>
                <a:sym typeface="Verdana"/>
              </a:rPr>
              <a:t>Scaling Scrum</a:t>
            </a:r>
            <a:r>
              <a:rPr lang="en-US" dirty="0">
                <a:solidFill>
                  <a:srgbClr val="000000"/>
                </a:solidFill>
                <a:latin typeface="Verdana"/>
                <a:ea typeface="Verdana"/>
                <a:cs typeface="Verdana"/>
                <a:sym typeface="Verdana"/>
              </a:rPr>
              <a:t> </a:t>
            </a:r>
            <a:endParaRPr lang="en-US" dirty="0"/>
          </a:p>
        </p:txBody>
      </p:sp>
      <p:sp>
        <p:nvSpPr>
          <p:cNvPr id="934" name="Shape 934"/>
          <p:cNvSpPr txBox="1">
            <a:spLocks noGrp="1"/>
          </p:cNvSpPr>
          <p:nvPr>
            <p:ph sz="quarter" idx="4294967295"/>
          </p:nvPr>
        </p:nvSpPr>
        <p:spPr>
          <a:xfrm>
            <a:off x="2635250" y="992189"/>
            <a:ext cx="8032750" cy="5291137"/>
          </a:xfrm>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000000"/>
              </a:buClr>
              <a:buSzPct val="25000"/>
              <a:buNone/>
            </a:pPr>
            <a:r>
              <a:rPr lang="en-US" sz="2800">
                <a:solidFill>
                  <a:srgbClr val="000000"/>
                </a:solidFill>
                <a:latin typeface="Verdana"/>
                <a:ea typeface="Verdana"/>
                <a:cs typeface="Verdana"/>
                <a:sym typeface="Verdana"/>
              </a:rPr>
              <a:t>    </a:t>
            </a:r>
          </a:p>
        </p:txBody>
      </p:sp>
    </p:spTree>
    <p:extLst>
      <p:ext uri="{BB962C8B-B14F-4D97-AF65-F5344CB8AC3E}">
        <p14:creationId xmlns:p14="http://schemas.microsoft.com/office/powerpoint/2010/main" val="1253441516"/>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000000"/>
                </a:solidFill>
                <a:latin typeface="Verdana"/>
                <a:ea typeface="Verdana"/>
                <a:cs typeface="Verdana"/>
                <a:sym typeface="Verdana"/>
              </a:rPr>
              <a:t>SCRUM of SCRUMS</a:t>
            </a:r>
            <a:r>
              <a:rPr lang="en-US" b="0" dirty="0">
                <a:solidFill>
                  <a:srgbClr val="000000"/>
                </a:solidFill>
                <a:latin typeface="Verdana"/>
                <a:ea typeface="Verdana"/>
                <a:cs typeface="Verdana"/>
                <a:sym typeface="Verdana"/>
              </a:rPr>
              <a:t> </a:t>
            </a:r>
            <a:endParaRPr lang="en-US" dirty="0"/>
          </a:p>
        </p:txBody>
      </p:sp>
      <p:pic>
        <p:nvPicPr>
          <p:cNvPr id="4" name="Picture 3"/>
          <p:cNvPicPr>
            <a:picLocks noChangeAspect="1"/>
          </p:cNvPicPr>
          <p:nvPr/>
        </p:nvPicPr>
        <p:blipFill>
          <a:blip r:embed="rId3"/>
          <a:stretch>
            <a:fillRect/>
          </a:stretch>
        </p:blipFill>
        <p:spPr>
          <a:xfrm>
            <a:off x="1666875" y="1538287"/>
            <a:ext cx="8858250" cy="3781425"/>
          </a:xfrm>
          <a:prstGeom prst="rect">
            <a:avLst/>
          </a:prstGeom>
        </p:spPr>
      </p:pic>
    </p:spTree>
    <p:extLst>
      <p:ext uri="{BB962C8B-B14F-4D97-AF65-F5344CB8AC3E}">
        <p14:creationId xmlns:p14="http://schemas.microsoft.com/office/powerpoint/2010/main" val="2803307990"/>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0000"/>
                </a:solidFill>
                <a:latin typeface="Verdana"/>
                <a:ea typeface="Verdana"/>
                <a:cs typeface="Verdana"/>
                <a:sym typeface="Verdana"/>
              </a:rPr>
              <a:t>Scrum of </a:t>
            </a:r>
            <a:r>
              <a:rPr lang="en-US" dirty="0" smtClean="0">
                <a:solidFill>
                  <a:srgbClr val="000000"/>
                </a:solidFill>
                <a:latin typeface="Verdana"/>
                <a:ea typeface="Verdana"/>
                <a:cs typeface="Verdana"/>
                <a:sym typeface="Verdana"/>
              </a:rPr>
              <a:t>Scrums</a:t>
            </a:r>
            <a:endParaRPr lang="en-US" dirty="0"/>
          </a:p>
        </p:txBody>
      </p:sp>
      <p:sp>
        <p:nvSpPr>
          <p:cNvPr id="946" name="Shape 946"/>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sp>
        <p:nvSpPr>
          <p:cNvPr id="947" name="Shape 947"/>
          <p:cNvSpPr/>
          <p:nvPr/>
        </p:nvSpPr>
        <p:spPr>
          <a:xfrm>
            <a:off x="2514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48" name="Shape 948"/>
          <p:cNvSpPr/>
          <p:nvPr/>
        </p:nvSpPr>
        <p:spPr>
          <a:xfrm>
            <a:off x="2743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49" name="Shape 949"/>
          <p:cNvSpPr/>
          <p:nvPr/>
        </p:nvSpPr>
        <p:spPr>
          <a:xfrm>
            <a:off x="2514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0" name="Shape 950"/>
          <p:cNvSpPr/>
          <p:nvPr/>
        </p:nvSpPr>
        <p:spPr>
          <a:xfrm>
            <a:off x="2743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1" name="Shape 951"/>
          <p:cNvSpPr/>
          <p:nvPr/>
        </p:nvSpPr>
        <p:spPr>
          <a:xfrm>
            <a:off x="2971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2" name="Shape 952"/>
          <p:cNvSpPr/>
          <p:nvPr/>
        </p:nvSpPr>
        <p:spPr>
          <a:xfrm>
            <a:off x="2971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3" name="Shape 953"/>
          <p:cNvSpPr/>
          <p:nvPr/>
        </p:nvSpPr>
        <p:spPr>
          <a:xfrm>
            <a:off x="2514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4" name="Shape 954"/>
          <p:cNvSpPr/>
          <p:nvPr/>
        </p:nvSpPr>
        <p:spPr>
          <a:xfrm>
            <a:off x="2743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5" name="Shape 955"/>
          <p:cNvSpPr/>
          <p:nvPr/>
        </p:nvSpPr>
        <p:spPr>
          <a:xfrm>
            <a:off x="2971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6" name="Shape 956"/>
          <p:cNvSpPr/>
          <p:nvPr/>
        </p:nvSpPr>
        <p:spPr>
          <a:xfrm>
            <a:off x="3276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7" name="Shape 957"/>
          <p:cNvSpPr/>
          <p:nvPr/>
        </p:nvSpPr>
        <p:spPr>
          <a:xfrm>
            <a:off x="3505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8" name="Shape 958"/>
          <p:cNvSpPr/>
          <p:nvPr/>
        </p:nvSpPr>
        <p:spPr>
          <a:xfrm>
            <a:off x="3276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59" name="Shape 959"/>
          <p:cNvSpPr/>
          <p:nvPr/>
        </p:nvSpPr>
        <p:spPr>
          <a:xfrm>
            <a:off x="3505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0" name="Shape 960"/>
          <p:cNvSpPr/>
          <p:nvPr/>
        </p:nvSpPr>
        <p:spPr>
          <a:xfrm>
            <a:off x="3733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1" name="Shape 961"/>
          <p:cNvSpPr/>
          <p:nvPr/>
        </p:nvSpPr>
        <p:spPr>
          <a:xfrm>
            <a:off x="3733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2" name="Shape 962"/>
          <p:cNvSpPr/>
          <p:nvPr/>
        </p:nvSpPr>
        <p:spPr>
          <a:xfrm>
            <a:off x="3276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3" name="Shape 963"/>
          <p:cNvSpPr/>
          <p:nvPr/>
        </p:nvSpPr>
        <p:spPr>
          <a:xfrm>
            <a:off x="3505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4" name="Shape 964"/>
          <p:cNvSpPr/>
          <p:nvPr/>
        </p:nvSpPr>
        <p:spPr>
          <a:xfrm>
            <a:off x="3733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5" name="Shape 965"/>
          <p:cNvSpPr/>
          <p:nvPr/>
        </p:nvSpPr>
        <p:spPr>
          <a:xfrm>
            <a:off x="3276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6" name="Shape 966"/>
          <p:cNvSpPr/>
          <p:nvPr/>
        </p:nvSpPr>
        <p:spPr>
          <a:xfrm>
            <a:off x="3505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7" name="Shape 967"/>
          <p:cNvSpPr/>
          <p:nvPr/>
        </p:nvSpPr>
        <p:spPr>
          <a:xfrm>
            <a:off x="3276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8" name="Shape 968"/>
          <p:cNvSpPr/>
          <p:nvPr/>
        </p:nvSpPr>
        <p:spPr>
          <a:xfrm>
            <a:off x="3505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69" name="Shape 969"/>
          <p:cNvSpPr/>
          <p:nvPr/>
        </p:nvSpPr>
        <p:spPr>
          <a:xfrm>
            <a:off x="3733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0" name="Shape 970"/>
          <p:cNvSpPr/>
          <p:nvPr/>
        </p:nvSpPr>
        <p:spPr>
          <a:xfrm>
            <a:off x="3733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1" name="Shape 971"/>
          <p:cNvSpPr/>
          <p:nvPr/>
        </p:nvSpPr>
        <p:spPr>
          <a:xfrm>
            <a:off x="3276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2" name="Shape 972"/>
          <p:cNvSpPr/>
          <p:nvPr/>
        </p:nvSpPr>
        <p:spPr>
          <a:xfrm>
            <a:off x="3505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3" name="Shape 973"/>
          <p:cNvSpPr/>
          <p:nvPr/>
        </p:nvSpPr>
        <p:spPr>
          <a:xfrm>
            <a:off x="3733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4" name="Shape 974"/>
          <p:cNvSpPr/>
          <p:nvPr/>
        </p:nvSpPr>
        <p:spPr>
          <a:xfrm>
            <a:off x="3276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5" name="Shape 975"/>
          <p:cNvSpPr/>
          <p:nvPr/>
        </p:nvSpPr>
        <p:spPr>
          <a:xfrm>
            <a:off x="3505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6" name="Shape 976"/>
          <p:cNvSpPr/>
          <p:nvPr/>
        </p:nvSpPr>
        <p:spPr>
          <a:xfrm>
            <a:off x="3276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7" name="Shape 977"/>
          <p:cNvSpPr/>
          <p:nvPr/>
        </p:nvSpPr>
        <p:spPr>
          <a:xfrm>
            <a:off x="3505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8" name="Shape 978"/>
          <p:cNvSpPr/>
          <p:nvPr/>
        </p:nvSpPr>
        <p:spPr>
          <a:xfrm>
            <a:off x="3733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79" name="Shape 979"/>
          <p:cNvSpPr/>
          <p:nvPr/>
        </p:nvSpPr>
        <p:spPr>
          <a:xfrm>
            <a:off x="3733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0" name="Shape 980"/>
          <p:cNvSpPr/>
          <p:nvPr/>
        </p:nvSpPr>
        <p:spPr>
          <a:xfrm>
            <a:off x="3276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1" name="Shape 981"/>
          <p:cNvSpPr/>
          <p:nvPr/>
        </p:nvSpPr>
        <p:spPr>
          <a:xfrm>
            <a:off x="3505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2" name="Shape 982"/>
          <p:cNvSpPr/>
          <p:nvPr/>
        </p:nvSpPr>
        <p:spPr>
          <a:xfrm>
            <a:off x="3733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3" name="Shape 983"/>
          <p:cNvSpPr/>
          <p:nvPr/>
        </p:nvSpPr>
        <p:spPr>
          <a:xfrm>
            <a:off x="2514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4" name="Shape 984"/>
          <p:cNvSpPr/>
          <p:nvPr/>
        </p:nvSpPr>
        <p:spPr>
          <a:xfrm>
            <a:off x="2743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5" name="Shape 985"/>
          <p:cNvSpPr/>
          <p:nvPr/>
        </p:nvSpPr>
        <p:spPr>
          <a:xfrm>
            <a:off x="2514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6" name="Shape 986"/>
          <p:cNvSpPr/>
          <p:nvPr/>
        </p:nvSpPr>
        <p:spPr>
          <a:xfrm>
            <a:off x="2743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7" name="Shape 987"/>
          <p:cNvSpPr/>
          <p:nvPr/>
        </p:nvSpPr>
        <p:spPr>
          <a:xfrm>
            <a:off x="2971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8" name="Shape 988"/>
          <p:cNvSpPr/>
          <p:nvPr/>
        </p:nvSpPr>
        <p:spPr>
          <a:xfrm>
            <a:off x="2971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89" name="Shape 989"/>
          <p:cNvSpPr/>
          <p:nvPr/>
        </p:nvSpPr>
        <p:spPr>
          <a:xfrm>
            <a:off x="2514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0" name="Shape 990"/>
          <p:cNvSpPr/>
          <p:nvPr/>
        </p:nvSpPr>
        <p:spPr>
          <a:xfrm>
            <a:off x="2743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1" name="Shape 991"/>
          <p:cNvSpPr/>
          <p:nvPr/>
        </p:nvSpPr>
        <p:spPr>
          <a:xfrm>
            <a:off x="2971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2" name="Shape 992"/>
          <p:cNvSpPr/>
          <p:nvPr/>
        </p:nvSpPr>
        <p:spPr>
          <a:xfrm>
            <a:off x="2514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3" name="Shape 993"/>
          <p:cNvSpPr/>
          <p:nvPr/>
        </p:nvSpPr>
        <p:spPr>
          <a:xfrm>
            <a:off x="2743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4" name="Shape 994"/>
          <p:cNvSpPr/>
          <p:nvPr/>
        </p:nvSpPr>
        <p:spPr>
          <a:xfrm>
            <a:off x="2514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5" name="Shape 995"/>
          <p:cNvSpPr/>
          <p:nvPr/>
        </p:nvSpPr>
        <p:spPr>
          <a:xfrm>
            <a:off x="2743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6" name="Shape 996"/>
          <p:cNvSpPr/>
          <p:nvPr/>
        </p:nvSpPr>
        <p:spPr>
          <a:xfrm>
            <a:off x="2971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7" name="Shape 997"/>
          <p:cNvSpPr/>
          <p:nvPr/>
        </p:nvSpPr>
        <p:spPr>
          <a:xfrm>
            <a:off x="2971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8" name="Shape 998"/>
          <p:cNvSpPr/>
          <p:nvPr/>
        </p:nvSpPr>
        <p:spPr>
          <a:xfrm>
            <a:off x="2514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999" name="Shape 999"/>
          <p:cNvSpPr/>
          <p:nvPr/>
        </p:nvSpPr>
        <p:spPr>
          <a:xfrm>
            <a:off x="2743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0" name="Shape 1000"/>
          <p:cNvSpPr/>
          <p:nvPr/>
        </p:nvSpPr>
        <p:spPr>
          <a:xfrm>
            <a:off x="2971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1" name="Shape 1001"/>
          <p:cNvSpPr/>
          <p:nvPr/>
        </p:nvSpPr>
        <p:spPr>
          <a:xfrm>
            <a:off x="3276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2" name="Shape 1002"/>
          <p:cNvSpPr/>
          <p:nvPr/>
        </p:nvSpPr>
        <p:spPr>
          <a:xfrm>
            <a:off x="3505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3" name="Shape 1003"/>
          <p:cNvSpPr/>
          <p:nvPr/>
        </p:nvSpPr>
        <p:spPr>
          <a:xfrm>
            <a:off x="3276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4" name="Shape 1004"/>
          <p:cNvSpPr/>
          <p:nvPr/>
        </p:nvSpPr>
        <p:spPr>
          <a:xfrm>
            <a:off x="3505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5" name="Shape 1005"/>
          <p:cNvSpPr/>
          <p:nvPr/>
        </p:nvSpPr>
        <p:spPr>
          <a:xfrm>
            <a:off x="3733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6" name="Shape 1006"/>
          <p:cNvSpPr/>
          <p:nvPr/>
        </p:nvSpPr>
        <p:spPr>
          <a:xfrm>
            <a:off x="3733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7" name="Shape 1007"/>
          <p:cNvSpPr/>
          <p:nvPr/>
        </p:nvSpPr>
        <p:spPr>
          <a:xfrm>
            <a:off x="3276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8" name="Shape 1008"/>
          <p:cNvSpPr/>
          <p:nvPr/>
        </p:nvSpPr>
        <p:spPr>
          <a:xfrm>
            <a:off x="3505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09" name="Shape 1009"/>
          <p:cNvSpPr/>
          <p:nvPr/>
        </p:nvSpPr>
        <p:spPr>
          <a:xfrm>
            <a:off x="3733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0" name="Shape 1010"/>
          <p:cNvSpPr/>
          <p:nvPr/>
        </p:nvSpPr>
        <p:spPr>
          <a:xfrm>
            <a:off x="4038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1" name="Shape 1011"/>
          <p:cNvSpPr/>
          <p:nvPr/>
        </p:nvSpPr>
        <p:spPr>
          <a:xfrm>
            <a:off x="4267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2" name="Shape 1012"/>
          <p:cNvSpPr/>
          <p:nvPr/>
        </p:nvSpPr>
        <p:spPr>
          <a:xfrm>
            <a:off x="4038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3" name="Shape 1013"/>
          <p:cNvSpPr/>
          <p:nvPr/>
        </p:nvSpPr>
        <p:spPr>
          <a:xfrm>
            <a:off x="4267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4" name="Shape 1014"/>
          <p:cNvSpPr/>
          <p:nvPr/>
        </p:nvSpPr>
        <p:spPr>
          <a:xfrm>
            <a:off x="4495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5" name="Shape 1015"/>
          <p:cNvSpPr/>
          <p:nvPr/>
        </p:nvSpPr>
        <p:spPr>
          <a:xfrm>
            <a:off x="4495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6" name="Shape 1016"/>
          <p:cNvSpPr/>
          <p:nvPr/>
        </p:nvSpPr>
        <p:spPr>
          <a:xfrm>
            <a:off x="4038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7" name="Shape 1017"/>
          <p:cNvSpPr/>
          <p:nvPr/>
        </p:nvSpPr>
        <p:spPr>
          <a:xfrm>
            <a:off x="4267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8" name="Shape 1018"/>
          <p:cNvSpPr/>
          <p:nvPr/>
        </p:nvSpPr>
        <p:spPr>
          <a:xfrm>
            <a:off x="4495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19" name="Shape 1019"/>
          <p:cNvSpPr/>
          <p:nvPr/>
        </p:nvSpPr>
        <p:spPr>
          <a:xfrm>
            <a:off x="4038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0" name="Shape 1020"/>
          <p:cNvSpPr/>
          <p:nvPr/>
        </p:nvSpPr>
        <p:spPr>
          <a:xfrm>
            <a:off x="4267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1" name="Shape 1021"/>
          <p:cNvSpPr/>
          <p:nvPr/>
        </p:nvSpPr>
        <p:spPr>
          <a:xfrm>
            <a:off x="4038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2" name="Shape 1022"/>
          <p:cNvSpPr/>
          <p:nvPr/>
        </p:nvSpPr>
        <p:spPr>
          <a:xfrm>
            <a:off x="4267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3" name="Shape 1023"/>
          <p:cNvSpPr/>
          <p:nvPr/>
        </p:nvSpPr>
        <p:spPr>
          <a:xfrm>
            <a:off x="4495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4" name="Shape 1024"/>
          <p:cNvSpPr/>
          <p:nvPr/>
        </p:nvSpPr>
        <p:spPr>
          <a:xfrm>
            <a:off x="4495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5" name="Shape 1025"/>
          <p:cNvSpPr/>
          <p:nvPr/>
        </p:nvSpPr>
        <p:spPr>
          <a:xfrm>
            <a:off x="4038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6" name="Shape 1026"/>
          <p:cNvSpPr/>
          <p:nvPr/>
        </p:nvSpPr>
        <p:spPr>
          <a:xfrm>
            <a:off x="4267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7" name="Shape 1027"/>
          <p:cNvSpPr/>
          <p:nvPr/>
        </p:nvSpPr>
        <p:spPr>
          <a:xfrm>
            <a:off x="4495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8" name="Shape 1028"/>
          <p:cNvSpPr/>
          <p:nvPr/>
        </p:nvSpPr>
        <p:spPr>
          <a:xfrm>
            <a:off x="4038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29" name="Shape 1029"/>
          <p:cNvSpPr/>
          <p:nvPr/>
        </p:nvSpPr>
        <p:spPr>
          <a:xfrm>
            <a:off x="4267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0" name="Shape 1030"/>
          <p:cNvSpPr/>
          <p:nvPr/>
        </p:nvSpPr>
        <p:spPr>
          <a:xfrm>
            <a:off x="4038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1" name="Shape 1031"/>
          <p:cNvSpPr/>
          <p:nvPr/>
        </p:nvSpPr>
        <p:spPr>
          <a:xfrm>
            <a:off x="4267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2" name="Shape 1032"/>
          <p:cNvSpPr/>
          <p:nvPr/>
        </p:nvSpPr>
        <p:spPr>
          <a:xfrm>
            <a:off x="4495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99CCFF"/>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3" name="Shape 1033"/>
          <p:cNvSpPr/>
          <p:nvPr/>
        </p:nvSpPr>
        <p:spPr>
          <a:xfrm>
            <a:off x="4495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4" name="Shape 1034"/>
          <p:cNvSpPr/>
          <p:nvPr/>
        </p:nvSpPr>
        <p:spPr>
          <a:xfrm>
            <a:off x="4038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5" name="Shape 1035"/>
          <p:cNvSpPr/>
          <p:nvPr/>
        </p:nvSpPr>
        <p:spPr>
          <a:xfrm>
            <a:off x="4267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6" name="Shape 1036"/>
          <p:cNvSpPr/>
          <p:nvPr/>
        </p:nvSpPr>
        <p:spPr>
          <a:xfrm>
            <a:off x="4495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7" name="Shape 1037"/>
          <p:cNvSpPr/>
          <p:nvPr/>
        </p:nvSpPr>
        <p:spPr>
          <a:xfrm>
            <a:off x="5105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8" name="Shape 1038"/>
          <p:cNvSpPr/>
          <p:nvPr/>
        </p:nvSpPr>
        <p:spPr>
          <a:xfrm>
            <a:off x="5334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39" name="Shape 1039"/>
          <p:cNvSpPr/>
          <p:nvPr/>
        </p:nvSpPr>
        <p:spPr>
          <a:xfrm>
            <a:off x="5105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0" name="Shape 1040"/>
          <p:cNvSpPr/>
          <p:nvPr/>
        </p:nvSpPr>
        <p:spPr>
          <a:xfrm>
            <a:off x="5334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1" name="Shape 1041"/>
          <p:cNvSpPr/>
          <p:nvPr/>
        </p:nvSpPr>
        <p:spPr>
          <a:xfrm>
            <a:off x="5562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2" name="Shape 1042"/>
          <p:cNvSpPr/>
          <p:nvPr/>
        </p:nvSpPr>
        <p:spPr>
          <a:xfrm>
            <a:off x="5562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3" name="Shape 1043"/>
          <p:cNvSpPr/>
          <p:nvPr/>
        </p:nvSpPr>
        <p:spPr>
          <a:xfrm>
            <a:off x="5105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4" name="Shape 1044"/>
          <p:cNvSpPr/>
          <p:nvPr/>
        </p:nvSpPr>
        <p:spPr>
          <a:xfrm>
            <a:off x="5334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5" name="Shape 1045"/>
          <p:cNvSpPr/>
          <p:nvPr/>
        </p:nvSpPr>
        <p:spPr>
          <a:xfrm>
            <a:off x="5562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6" name="Shape 1046"/>
          <p:cNvSpPr/>
          <p:nvPr/>
        </p:nvSpPr>
        <p:spPr>
          <a:xfrm>
            <a:off x="5867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7" name="Shape 1047"/>
          <p:cNvSpPr/>
          <p:nvPr/>
        </p:nvSpPr>
        <p:spPr>
          <a:xfrm>
            <a:off x="6096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8" name="Shape 1048"/>
          <p:cNvSpPr/>
          <p:nvPr/>
        </p:nvSpPr>
        <p:spPr>
          <a:xfrm>
            <a:off x="5867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49" name="Shape 1049"/>
          <p:cNvSpPr/>
          <p:nvPr/>
        </p:nvSpPr>
        <p:spPr>
          <a:xfrm>
            <a:off x="6096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0" name="Shape 1050"/>
          <p:cNvSpPr/>
          <p:nvPr/>
        </p:nvSpPr>
        <p:spPr>
          <a:xfrm>
            <a:off x="6324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1" name="Shape 1051"/>
          <p:cNvSpPr/>
          <p:nvPr/>
        </p:nvSpPr>
        <p:spPr>
          <a:xfrm>
            <a:off x="6324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2" name="Shape 1052"/>
          <p:cNvSpPr/>
          <p:nvPr/>
        </p:nvSpPr>
        <p:spPr>
          <a:xfrm>
            <a:off x="5867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3" name="Shape 1053"/>
          <p:cNvSpPr/>
          <p:nvPr/>
        </p:nvSpPr>
        <p:spPr>
          <a:xfrm>
            <a:off x="6096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4" name="Shape 1054"/>
          <p:cNvSpPr/>
          <p:nvPr/>
        </p:nvSpPr>
        <p:spPr>
          <a:xfrm>
            <a:off x="6324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5" name="Shape 1055"/>
          <p:cNvSpPr/>
          <p:nvPr/>
        </p:nvSpPr>
        <p:spPr>
          <a:xfrm>
            <a:off x="5867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6" name="Shape 1056"/>
          <p:cNvSpPr/>
          <p:nvPr/>
        </p:nvSpPr>
        <p:spPr>
          <a:xfrm>
            <a:off x="6096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7" name="Shape 1057"/>
          <p:cNvSpPr/>
          <p:nvPr/>
        </p:nvSpPr>
        <p:spPr>
          <a:xfrm>
            <a:off x="5867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8" name="Shape 1058"/>
          <p:cNvSpPr/>
          <p:nvPr/>
        </p:nvSpPr>
        <p:spPr>
          <a:xfrm>
            <a:off x="6096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59" name="Shape 1059"/>
          <p:cNvSpPr/>
          <p:nvPr/>
        </p:nvSpPr>
        <p:spPr>
          <a:xfrm>
            <a:off x="6324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0" name="Shape 1060"/>
          <p:cNvSpPr/>
          <p:nvPr/>
        </p:nvSpPr>
        <p:spPr>
          <a:xfrm>
            <a:off x="6324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1" name="Shape 1061"/>
          <p:cNvSpPr/>
          <p:nvPr/>
        </p:nvSpPr>
        <p:spPr>
          <a:xfrm>
            <a:off x="5867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2" name="Shape 1062"/>
          <p:cNvSpPr/>
          <p:nvPr/>
        </p:nvSpPr>
        <p:spPr>
          <a:xfrm>
            <a:off x="6096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3" name="Shape 1063"/>
          <p:cNvSpPr/>
          <p:nvPr/>
        </p:nvSpPr>
        <p:spPr>
          <a:xfrm>
            <a:off x="6324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4" name="Shape 1064"/>
          <p:cNvSpPr/>
          <p:nvPr/>
        </p:nvSpPr>
        <p:spPr>
          <a:xfrm>
            <a:off x="5105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5" name="Shape 1065"/>
          <p:cNvSpPr/>
          <p:nvPr/>
        </p:nvSpPr>
        <p:spPr>
          <a:xfrm>
            <a:off x="5334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6" name="Shape 1066"/>
          <p:cNvSpPr/>
          <p:nvPr/>
        </p:nvSpPr>
        <p:spPr>
          <a:xfrm>
            <a:off x="5105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7" name="Shape 1067"/>
          <p:cNvSpPr/>
          <p:nvPr/>
        </p:nvSpPr>
        <p:spPr>
          <a:xfrm>
            <a:off x="5334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8" name="Shape 1068"/>
          <p:cNvSpPr/>
          <p:nvPr/>
        </p:nvSpPr>
        <p:spPr>
          <a:xfrm>
            <a:off x="5562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69" name="Shape 1069"/>
          <p:cNvSpPr/>
          <p:nvPr/>
        </p:nvSpPr>
        <p:spPr>
          <a:xfrm>
            <a:off x="5562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0" name="Shape 1070"/>
          <p:cNvSpPr/>
          <p:nvPr/>
        </p:nvSpPr>
        <p:spPr>
          <a:xfrm>
            <a:off x="5105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1" name="Shape 1071"/>
          <p:cNvSpPr/>
          <p:nvPr/>
        </p:nvSpPr>
        <p:spPr>
          <a:xfrm>
            <a:off x="5334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2" name="Shape 1072"/>
          <p:cNvSpPr/>
          <p:nvPr/>
        </p:nvSpPr>
        <p:spPr>
          <a:xfrm>
            <a:off x="5562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3" name="Shape 1073"/>
          <p:cNvSpPr/>
          <p:nvPr/>
        </p:nvSpPr>
        <p:spPr>
          <a:xfrm>
            <a:off x="5105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4" name="Shape 1074"/>
          <p:cNvSpPr/>
          <p:nvPr/>
        </p:nvSpPr>
        <p:spPr>
          <a:xfrm>
            <a:off x="5334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5" name="Shape 1075"/>
          <p:cNvSpPr/>
          <p:nvPr/>
        </p:nvSpPr>
        <p:spPr>
          <a:xfrm>
            <a:off x="5105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6" name="Shape 1076"/>
          <p:cNvSpPr/>
          <p:nvPr/>
        </p:nvSpPr>
        <p:spPr>
          <a:xfrm>
            <a:off x="5334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7" name="Shape 1077"/>
          <p:cNvSpPr/>
          <p:nvPr/>
        </p:nvSpPr>
        <p:spPr>
          <a:xfrm>
            <a:off x="5562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8" name="Shape 1078"/>
          <p:cNvSpPr/>
          <p:nvPr/>
        </p:nvSpPr>
        <p:spPr>
          <a:xfrm>
            <a:off x="5562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79" name="Shape 1079"/>
          <p:cNvSpPr/>
          <p:nvPr/>
        </p:nvSpPr>
        <p:spPr>
          <a:xfrm>
            <a:off x="5105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0" name="Shape 1080"/>
          <p:cNvSpPr/>
          <p:nvPr/>
        </p:nvSpPr>
        <p:spPr>
          <a:xfrm>
            <a:off x="5334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1" name="Shape 1081"/>
          <p:cNvSpPr/>
          <p:nvPr/>
        </p:nvSpPr>
        <p:spPr>
          <a:xfrm>
            <a:off x="5562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2" name="Shape 1082"/>
          <p:cNvSpPr/>
          <p:nvPr/>
        </p:nvSpPr>
        <p:spPr>
          <a:xfrm>
            <a:off x="5867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3" name="Shape 1083"/>
          <p:cNvSpPr/>
          <p:nvPr/>
        </p:nvSpPr>
        <p:spPr>
          <a:xfrm>
            <a:off x="6096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4" name="Shape 1084"/>
          <p:cNvSpPr/>
          <p:nvPr/>
        </p:nvSpPr>
        <p:spPr>
          <a:xfrm>
            <a:off x="5867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5" name="Shape 1085"/>
          <p:cNvSpPr/>
          <p:nvPr/>
        </p:nvSpPr>
        <p:spPr>
          <a:xfrm>
            <a:off x="6096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6" name="Shape 1086"/>
          <p:cNvSpPr/>
          <p:nvPr/>
        </p:nvSpPr>
        <p:spPr>
          <a:xfrm>
            <a:off x="6324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7" name="Shape 1087"/>
          <p:cNvSpPr/>
          <p:nvPr/>
        </p:nvSpPr>
        <p:spPr>
          <a:xfrm>
            <a:off x="6324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8" name="Shape 1088"/>
          <p:cNvSpPr/>
          <p:nvPr/>
        </p:nvSpPr>
        <p:spPr>
          <a:xfrm>
            <a:off x="5867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89" name="Shape 1089"/>
          <p:cNvSpPr/>
          <p:nvPr/>
        </p:nvSpPr>
        <p:spPr>
          <a:xfrm>
            <a:off x="6096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0" name="Shape 1090"/>
          <p:cNvSpPr/>
          <p:nvPr/>
        </p:nvSpPr>
        <p:spPr>
          <a:xfrm>
            <a:off x="6324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1" name="Shape 1091"/>
          <p:cNvSpPr/>
          <p:nvPr/>
        </p:nvSpPr>
        <p:spPr>
          <a:xfrm>
            <a:off x="6629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2" name="Shape 1092"/>
          <p:cNvSpPr/>
          <p:nvPr/>
        </p:nvSpPr>
        <p:spPr>
          <a:xfrm>
            <a:off x="68580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3" name="Shape 1093"/>
          <p:cNvSpPr/>
          <p:nvPr/>
        </p:nvSpPr>
        <p:spPr>
          <a:xfrm>
            <a:off x="6629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4" name="Shape 1094"/>
          <p:cNvSpPr/>
          <p:nvPr/>
        </p:nvSpPr>
        <p:spPr>
          <a:xfrm>
            <a:off x="68580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5" name="Shape 1095"/>
          <p:cNvSpPr/>
          <p:nvPr/>
        </p:nvSpPr>
        <p:spPr>
          <a:xfrm>
            <a:off x="70866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6" name="Shape 1096"/>
          <p:cNvSpPr/>
          <p:nvPr/>
        </p:nvSpPr>
        <p:spPr>
          <a:xfrm>
            <a:off x="70866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7" name="Shape 1097"/>
          <p:cNvSpPr/>
          <p:nvPr/>
        </p:nvSpPr>
        <p:spPr>
          <a:xfrm>
            <a:off x="6629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8" name="Shape 1098"/>
          <p:cNvSpPr/>
          <p:nvPr/>
        </p:nvSpPr>
        <p:spPr>
          <a:xfrm>
            <a:off x="68580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099" name="Shape 1099"/>
          <p:cNvSpPr/>
          <p:nvPr/>
        </p:nvSpPr>
        <p:spPr>
          <a:xfrm>
            <a:off x="70866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0" name="Shape 1100"/>
          <p:cNvSpPr/>
          <p:nvPr/>
        </p:nvSpPr>
        <p:spPr>
          <a:xfrm>
            <a:off x="6629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1" name="Shape 1101"/>
          <p:cNvSpPr/>
          <p:nvPr/>
        </p:nvSpPr>
        <p:spPr>
          <a:xfrm>
            <a:off x="68580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2" name="Shape 1102"/>
          <p:cNvSpPr/>
          <p:nvPr/>
        </p:nvSpPr>
        <p:spPr>
          <a:xfrm>
            <a:off x="6629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3" name="Shape 1103"/>
          <p:cNvSpPr/>
          <p:nvPr/>
        </p:nvSpPr>
        <p:spPr>
          <a:xfrm>
            <a:off x="68580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4" name="Shape 1104"/>
          <p:cNvSpPr/>
          <p:nvPr/>
        </p:nvSpPr>
        <p:spPr>
          <a:xfrm>
            <a:off x="70866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5" name="Shape 1105"/>
          <p:cNvSpPr/>
          <p:nvPr/>
        </p:nvSpPr>
        <p:spPr>
          <a:xfrm>
            <a:off x="70866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6" name="Shape 1106"/>
          <p:cNvSpPr/>
          <p:nvPr/>
        </p:nvSpPr>
        <p:spPr>
          <a:xfrm>
            <a:off x="6629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7" name="Shape 1107"/>
          <p:cNvSpPr/>
          <p:nvPr/>
        </p:nvSpPr>
        <p:spPr>
          <a:xfrm>
            <a:off x="68580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8" name="Shape 1108"/>
          <p:cNvSpPr/>
          <p:nvPr/>
        </p:nvSpPr>
        <p:spPr>
          <a:xfrm>
            <a:off x="70866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09" name="Shape 1109"/>
          <p:cNvSpPr/>
          <p:nvPr/>
        </p:nvSpPr>
        <p:spPr>
          <a:xfrm>
            <a:off x="6629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0" name="Shape 1110"/>
          <p:cNvSpPr/>
          <p:nvPr/>
        </p:nvSpPr>
        <p:spPr>
          <a:xfrm>
            <a:off x="68580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1" name="Shape 1111"/>
          <p:cNvSpPr/>
          <p:nvPr/>
        </p:nvSpPr>
        <p:spPr>
          <a:xfrm>
            <a:off x="6629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2" name="Shape 1112"/>
          <p:cNvSpPr/>
          <p:nvPr/>
        </p:nvSpPr>
        <p:spPr>
          <a:xfrm>
            <a:off x="68580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3" name="Shape 1113"/>
          <p:cNvSpPr/>
          <p:nvPr/>
        </p:nvSpPr>
        <p:spPr>
          <a:xfrm>
            <a:off x="70866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4" name="Shape 1114"/>
          <p:cNvSpPr/>
          <p:nvPr/>
        </p:nvSpPr>
        <p:spPr>
          <a:xfrm>
            <a:off x="70866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5" name="Shape 1115"/>
          <p:cNvSpPr/>
          <p:nvPr/>
        </p:nvSpPr>
        <p:spPr>
          <a:xfrm>
            <a:off x="6629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6" name="Shape 1116"/>
          <p:cNvSpPr/>
          <p:nvPr/>
        </p:nvSpPr>
        <p:spPr>
          <a:xfrm>
            <a:off x="68580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7" name="Shape 1117"/>
          <p:cNvSpPr/>
          <p:nvPr/>
        </p:nvSpPr>
        <p:spPr>
          <a:xfrm>
            <a:off x="70866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8" name="Shape 1118"/>
          <p:cNvSpPr/>
          <p:nvPr/>
        </p:nvSpPr>
        <p:spPr>
          <a:xfrm>
            <a:off x="7696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19" name="Shape 1119"/>
          <p:cNvSpPr/>
          <p:nvPr/>
        </p:nvSpPr>
        <p:spPr>
          <a:xfrm>
            <a:off x="7924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0" name="Shape 1120"/>
          <p:cNvSpPr/>
          <p:nvPr/>
        </p:nvSpPr>
        <p:spPr>
          <a:xfrm>
            <a:off x="7696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1" name="Shape 1121"/>
          <p:cNvSpPr/>
          <p:nvPr/>
        </p:nvSpPr>
        <p:spPr>
          <a:xfrm>
            <a:off x="7924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2" name="Shape 1122"/>
          <p:cNvSpPr/>
          <p:nvPr/>
        </p:nvSpPr>
        <p:spPr>
          <a:xfrm>
            <a:off x="8153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3" name="Shape 1123"/>
          <p:cNvSpPr/>
          <p:nvPr/>
        </p:nvSpPr>
        <p:spPr>
          <a:xfrm>
            <a:off x="8153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4" name="Shape 1124"/>
          <p:cNvSpPr/>
          <p:nvPr/>
        </p:nvSpPr>
        <p:spPr>
          <a:xfrm>
            <a:off x="7696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5" name="Shape 1125"/>
          <p:cNvSpPr/>
          <p:nvPr/>
        </p:nvSpPr>
        <p:spPr>
          <a:xfrm>
            <a:off x="7924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6" name="Shape 1126"/>
          <p:cNvSpPr/>
          <p:nvPr/>
        </p:nvSpPr>
        <p:spPr>
          <a:xfrm>
            <a:off x="8153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7" name="Shape 1127"/>
          <p:cNvSpPr/>
          <p:nvPr/>
        </p:nvSpPr>
        <p:spPr>
          <a:xfrm>
            <a:off x="8458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8" name="Shape 1128"/>
          <p:cNvSpPr/>
          <p:nvPr/>
        </p:nvSpPr>
        <p:spPr>
          <a:xfrm>
            <a:off x="8686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29" name="Shape 1129"/>
          <p:cNvSpPr/>
          <p:nvPr/>
        </p:nvSpPr>
        <p:spPr>
          <a:xfrm>
            <a:off x="8458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0" name="Shape 1130"/>
          <p:cNvSpPr/>
          <p:nvPr/>
        </p:nvSpPr>
        <p:spPr>
          <a:xfrm>
            <a:off x="8686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1" name="Shape 1131"/>
          <p:cNvSpPr/>
          <p:nvPr/>
        </p:nvSpPr>
        <p:spPr>
          <a:xfrm>
            <a:off x="8915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2" name="Shape 1132"/>
          <p:cNvSpPr/>
          <p:nvPr/>
        </p:nvSpPr>
        <p:spPr>
          <a:xfrm>
            <a:off x="8915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3" name="Shape 1133"/>
          <p:cNvSpPr/>
          <p:nvPr/>
        </p:nvSpPr>
        <p:spPr>
          <a:xfrm>
            <a:off x="8458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4" name="Shape 1134"/>
          <p:cNvSpPr/>
          <p:nvPr/>
        </p:nvSpPr>
        <p:spPr>
          <a:xfrm>
            <a:off x="8686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5" name="Shape 1135"/>
          <p:cNvSpPr/>
          <p:nvPr/>
        </p:nvSpPr>
        <p:spPr>
          <a:xfrm>
            <a:off x="8915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6" name="Shape 1136"/>
          <p:cNvSpPr/>
          <p:nvPr/>
        </p:nvSpPr>
        <p:spPr>
          <a:xfrm>
            <a:off x="8458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7" name="Shape 1137"/>
          <p:cNvSpPr/>
          <p:nvPr/>
        </p:nvSpPr>
        <p:spPr>
          <a:xfrm>
            <a:off x="8686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8" name="Shape 1138"/>
          <p:cNvSpPr/>
          <p:nvPr/>
        </p:nvSpPr>
        <p:spPr>
          <a:xfrm>
            <a:off x="8458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39" name="Shape 1139"/>
          <p:cNvSpPr/>
          <p:nvPr/>
        </p:nvSpPr>
        <p:spPr>
          <a:xfrm>
            <a:off x="8686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0" name="Shape 1140"/>
          <p:cNvSpPr/>
          <p:nvPr/>
        </p:nvSpPr>
        <p:spPr>
          <a:xfrm>
            <a:off x="8915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1" name="Shape 1141"/>
          <p:cNvSpPr/>
          <p:nvPr/>
        </p:nvSpPr>
        <p:spPr>
          <a:xfrm>
            <a:off x="8915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2" name="Shape 1142"/>
          <p:cNvSpPr/>
          <p:nvPr/>
        </p:nvSpPr>
        <p:spPr>
          <a:xfrm>
            <a:off x="8458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3" name="Shape 1143"/>
          <p:cNvSpPr/>
          <p:nvPr/>
        </p:nvSpPr>
        <p:spPr>
          <a:xfrm>
            <a:off x="8686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4" name="Shape 1144"/>
          <p:cNvSpPr/>
          <p:nvPr/>
        </p:nvSpPr>
        <p:spPr>
          <a:xfrm>
            <a:off x="8915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5" name="Shape 1145"/>
          <p:cNvSpPr/>
          <p:nvPr/>
        </p:nvSpPr>
        <p:spPr>
          <a:xfrm>
            <a:off x="7696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6" name="Shape 1146"/>
          <p:cNvSpPr/>
          <p:nvPr/>
        </p:nvSpPr>
        <p:spPr>
          <a:xfrm>
            <a:off x="7924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7" name="Shape 1147"/>
          <p:cNvSpPr/>
          <p:nvPr/>
        </p:nvSpPr>
        <p:spPr>
          <a:xfrm>
            <a:off x="7696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8" name="Shape 1148"/>
          <p:cNvSpPr/>
          <p:nvPr/>
        </p:nvSpPr>
        <p:spPr>
          <a:xfrm>
            <a:off x="7924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49" name="Shape 1149"/>
          <p:cNvSpPr/>
          <p:nvPr/>
        </p:nvSpPr>
        <p:spPr>
          <a:xfrm>
            <a:off x="8153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0" name="Shape 1150"/>
          <p:cNvSpPr/>
          <p:nvPr/>
        </p:nvSpPr>
        <p:spPr>
          <a:xfrm>
            <a:off x="8153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1" name="Shape 1151"/>
          <p:cNvSpPr/>
          <p:nvPr/>
        </p:nvSpPr>
        <p:spPr>
          <a:xfrm>
            <a:off x="7696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2" name="Shape 1152"/>
          <p:cNvSpPr/>
          <p:nvPr/>
        </p:nvSpPr>
        <p:spPr>
          <a:xfrm>
            <a:off x="7924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3" name="Shape 1153"/>
          <p:cNvSpPr/>
          <p:nvPr/>
        </p:nvSpPr>
        <p:spPr>
          <a:xfrm>
            <a:off x="8153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4" name="Shape 1154"/>
          <p:cNvSpPr/>
          <p:nvPr/>
        </p:nvSpPr>
        <p:spPr>
          <a:xfrm>
            <a:off x="7696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5" name="Shape 1155"/>
          <p:cNvSpPr/>
          <p:nvPr/>
        </p:nvSpPr>
        <p:spPr>
          <a:xfrm>
            <a:off x="7924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6" name="Shape 1156"/>
          <p:cNvSpPr/>
          <p:nvPr/>
        </p:nvSpPr>
        <p:spPr>
          <a:xfrm>
            <a:off x="7696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7" name="Shape 1157"/>
          <p:cNvSpPr/>
          <p:nvPr/>
        </p:nvSpPr>
        <p:spPr>
          <a:xfrm>
            <a:off x="7924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8" name="Shape 1158"/>
          <p:cNvSpPr/>
          <p:nvPr/>
        </p:nvSpPr>
        <p:spPr>
          <a:xfrm>
            <a:off x="8153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59" name="Shape 1159"/>
          <p:cNvSpPr/>
          <p:nvPr/>
        </p:nvSpPr>
        <p:spPr>
          <a:xfrm>
            <a:off x="8153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0" name="Shape 1160"/>
          <p:cNvSpPr/>
          <p:nvPr/>
        </p:nvSpPr>
        <p:spPr>
          <a:xfrm>
            <a:off x="7696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1" name="Shape 1161"/>
          <p:cNvSpPr/>
          <p:nvPr/>
        </p:nvSpPr>
        <p:spPr>
          <a:xfrm>
            <a:off x="7924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2" name="Shape 1162"/>
          <p:cNvSpPr/>
          <p:nvPr/>
        </p:nvSpPr>
        <p:spPr>
          <a:xfrm>
            <a:off x="8153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3" name="Shape 1163"/>
          <p:cNvSpPr/>
          <p:nvPr/>
        </p:nvSpPr>
        <p:spPr>
          <a:xfrm>
            <a:off x="8458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4" name="Shape 1164"/>
          <p:cNvSpPr/>
          <p:nvPr/>
        </p:nvSpPr>
        <p:spPr>
          <a:xfrm>
            <a:off x="8686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5" name="Shape 1165"/>
          <p:cNvSpPr/>
          <p:nvPr/>
        </p:nvSpPr>
        <p:spPr>
          <a:xfrm>
            <a:off x="8458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6" name="Shape 1166"/>
          <p:cNvSpPr/>
          <p:nvPr/>
        </p:nvSpPr>
        <p:spPr>
          <a:xfrm>
            <a:off x="8686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7" name="Shape 1167"/>
          <p:cNvSpPr/>
          <p:nvPr/>
        </p:nvSpPr>
        <p:spPr>
          <a:xfrm>
            <a:off x="8915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8" name="Shape 1168"/>
          <p:cNvSpPr/>
          <p:nvPr/>
        </p:nvSpPr>
        <p:spPr>
          <a:xfrm>
            <a:off x="8915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69" name="Shape 1169"/>
          <p:cNvSpPr/>
          <p:nvPr/>
        </p:nvSpPr>
        <p:spPr>
          <a:xfrm>
            <a:off x="8458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0" name="Shape 1170"/>
          <p:cNvSpPr/>
          <p:nvPr/>
        </p:nvSpPr>
        <p:spPr>
          <a:xfrm>
            <a:off x="8686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1" name="Shape 1171"/>
          <p:cNvSpPr/>
          <p:nvPr/>
        </p:nvSpPr>
        <p:spPr>
          <a:xfrm>
            <a:off x="8915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2" name="Shape 1172"/>
          <p:cNvSpPr/>
          <p:nvPr/>
        </p:nvSpPr>
        <p:spPr>
          <a:xfrm>
            <a:off x="92202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3" name="Shape 1173"/>
          <p:cNvSpPr/>
          <p:nvPr/>
        </p:nvSpPr>
        <p:spPr>
          <a:xfrm>
            <a:off x="94488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4" name="Shape 1174"/>
          <p:cNvSpPr/>
          <p:nvPr/>
        </p:nvSpPr>
        <p:spPr>
          <a:xfrm>
            <a:off x="92202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5" name="Shape 1175"/>
          <p:cNvSpPr/>
          <p:nvPr/>
        </p:nvSpPr>
        <p:spPr>
          <a:xfrm>
            <a:off x="94488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6" name="Shape 1176"/>
          <p:cNvSpPr/>
          <p:nvPr/>
        </p:nvSpPr>
        <p:spPr>
          <a:xfrm>
            <a:off x="9677400" y="4724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7" name="Shape 1177"/>
          <p:cNvSpPr/>
          <p:nvPr/>
        </p:nvSpPr>
        <p:spPr>
          <a:xfrm>
            <a:off x="9677400" y="4953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8" name="Shape 1178"/>
          <p:cNvSpPr/>
          <p:nvPr/>
        </p:nvSpPr>
        <p:spPr>
          <a:xfrm>
            <a:off x="92202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79" name="Shape 1179"/>
          <p:cNvSpPr/>
          <p:nvPr/>
        </p:nvSpPr>
        <p:spPr>
          <a:xfrm>
            <a:off x="94488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0" name="Shape 1180"/>
          <p:cNvSpPr/>
          <p:nvPr/>
        </p:nvSpPr>
        <p:spPr>
          <a:xfrm>
            <a:off x="9677400" y="5181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1" name="Shape 1181"/>
          <p:cNvSpPr/>
          <p:nvPr/>
        </p:nvSpPr>
        <p:spPr>
          <a:xfrm>
            <a:off x="92202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2" name="Shape 1182"/>
          <p:cNvSpPr/>
          <p:nvPr/>
        </p:nvSpPr>
        <p:spPr>
          <a:xfrm>
            <a:off x="94488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3" name="Shape 1183"/>
          <p:cNvSpPr/>
          <p:nvPr/>
        </p:nvSpPr>
        <p:spPr>
          <a:xfrm>
            <a:off x="92202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4" name="Shape 1184"/>
          <p:cNvSpPr/>
          <p:nvPr/>
        </p:nvSpPr>
        <p:spPr>
          <a:xfrm>
            <a:off x="94488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5" name="Shape 1185"/>
          <p:cNvSpPr/>
          <p:nvPr/>
        </p:nvSpPr>
        <p:spPr>
          <a:xfrm>
            <a:off x="9677400" y="5486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6" name="Shape 1186"/>
          <p:cNvSpPr/>
          <p:nvPr/>
        </p:nvSpPr>
        <p:spPr>
          <a:xfrm>
            <a:off x="9677400" y="5715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7" name="Shape 1187"/>
          <p:cNvSpPr/>
          <p:nvPr/>
        </p:nvSpPr>
        <p:spPr>
          <a:xfrm>
            <a:off x="92202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8" name="Shape 1188"/>
          <p:cNvSpPr/>
          <p:nvPr/>
        </p:nvSpPr>
        <p:spPr>
          <a:xfrm>
            <a:off x="94488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89" name="Shape 1189"/>
          <p:cNvSpPr/>
          <p:nvPr/>
        </p:nvSpPr>
        <p:spPr>
          <a:xfrm>
            <a:off x="9677400" y="5943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0" name="Shape 1190"/>
          <p:cNvSpPr/>
          <p:nvPr/>
        </p:nvSpPr>
        <p:spPr>
          <a:xfrm>
            <a:off x="92202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1" name="Shape 1191"/>
          <p:cNvSpPr/>
          <p:nvPr/>
        </p:nvSpPr>
        <p:spPr>
          <a:xfrm>
            <a:off x="94488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2" name="Shape 1192"/>
          <p:cNvSpPr/>
          <p:nvPr/>
        </p:nvSpPr>
        <p:spPr>
          <a:xfrm>
            <a:off x="92202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3" name="Shape 1193"/>
          <p:cNvSpPr/>
          <p:nvPr/>
        </p:nvSpPr>
        <p:spPr>
          <a:xfrm>
            <a:off x="94488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4" name="Shape 1194"/>
          <p:cNvSpPr/>
          <p:nvPr/>
        </p:nvSpPr>
        <p:spPr>
          <a:xfrm>
            <a:off x="9677400" y="3962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5" name="Shape 1195"/>
          <p:cNvSpPr/>
          <p:nvPr/>
        </p:nvSpPr>
        <p:spPr>
          <a:xfrm>
            <a:off x="9677400" y="4191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6" name="Shape 1196"/>
          <p:cNvSpPr/>
          <p:nvPr/>
        </p:nvSpPr>
        <p:spPr>
          <a:xfrm>
            <a:off x="92202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7" name="Shape 1197"/>
          <p:cNvSpPr/>
          <p:nvPr/>
        </p:nvSpPr>
        <p:spPr>
          <a:xfrm>
            <a:off x="94488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8" name="Shape 1198"/>
          <p:cNvSpPr/>
          <p:nvPr/>
        </p:nvSpPr>
        <p:spPr>
          <a:xfrm>
            <a:off x="9677400" y="4419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A3B2C1"/>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199" name="Shape 1199"/>
          <p:cNvSpPr/>
          <p:nvPr/>
        </p:nvSpPr>
        <p:spPr>
          <a:xfrm>
            <a:off x="5867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0" name="Shape 1200"/>
          <p:cNvSpPr/>
          <p:nvPr/>
        </p:nvSpPr>
        <p:spPr>
          <a:xfrm>
            <a:off x="60960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1" name="Shape 1201"/>
          <p:cNvSpPr/>
          <p:nvPr/>
        </p:nvSpPr>
        <p:spPr>
          <a:xfrm>
            <a:off x="5867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2" name="Shape 1202"/>
          <p:cNvSpPr/>
          <p:nvPr/>
        </p:nvSpPr>
        <p:spPr>
          <a:xfrm>
            <a:off x="60960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3" name="Shape 1203"/>
          <p:cNvSpPr/>
          <p:nvPr/>
        </p:nvSpPr>
        <p:spPr>
          <a:xfrm>
            <a:off x="63246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4" name="Shape 1204"/>
          <p:cNvSpPr/>
          <p:nvPr/>
        </p:nvSpPr>
        <p:spPr>
          <a:xfrm>
            <a:off x="63246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5" name="Shape 1205"/>
          <p:cNvSpPr/>
          <p:nvPr/>
        </p:nvSpPr>
        <p:spPr>
          <a:xfrm>
            <a:off x="5867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6" name="Shape 1206"/>
          <p:cNvSpPr/>
          <p:nvPr/>
        </p:nvSpPr>
        <p:spPr>
          <a:xfrm>
            <a:off x="60960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7" name="Shape 1207"/>
          <p:cNvSpPr/>
          <p:nvPr/>
        </p:nvSpPr>
        <p:spPr>
          <a:xfrm>
            <a:off x="63246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FF99CC"/>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8" name="Shape 1208"/>
          <p:cNvSpPr/>
          <p:nvPr/>
        </p:nvSpPr>
        <p:spPr>
          <a:xfrm>
            <a:off x="84582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09" name="Shape 1209"/>
          <p:cNvSpPr/>
          <p:nvPr/>
        </p:nvSpPr>
        <p:spPr>
          <a:xfrm>
            <a:off x="86868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0" name="Shape 1210"/>
          <p:cNvSpPr/>
          <p:nvPr/>
        </p:nvSpPr>
        <p:spPr>
          <a:xfrm>
            <a:off x="84582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1" name="Shape 1211"/>
          <p:cNvSpPr/>
          <p:nvPr/>
        </p:nvSpPr>
        <p:spPr>
          <a:xfrm>
            <a:off x="86868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2" name="Shape 1212"/>
          <p:cNvSpPr/>
          <p:nvPr/>
        </p:nvSpPr>
        <p:spPr>
          <a:xfrm>
            <a:off x="8915400" y="28194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3" name="Shape 1213"/>
          <p:cNvSpPr/>
          <p:nvPr/>
        </p:nvSpPr>
        <p:spPr>
          <a:xfrm>
            <a:off x="8915400" y="30480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4" name="Shape 1214"/>
          <p:cNvSpPr/>
          <p:nvPr/>
        </p:nvSpPr>
        <p:spPr>
          <a:xfrm>
            <a:off x="84582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5" name="Shape 1215"/>
          <p:cNvSpPr/>
          <p:nvPr/>
        </p:nvSpPr>
        <p:spPr>
          <a:xfrm>
            <a:off x="86868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6" name="Shape 1216"/>
          <p:cNvSpPr/>
          <p:nvPr/>
        </p:nvSpPr>
        <p:spPr>
          <a:xfrm>
            <a:off x="8915400" y="3276600"/>
            <a:ext cx="228600" cy="228600"/>
          </a:xfrm>
          <a:custGeom>
            <a:avLst/>
            <a:gdLst/>
            <a:ahLst/>
            <a:cxnLst/>
            <a:rect l="0" t="0" r="0" b="0"/>
            <a:pathLst>
              <a:path w="21600" h="21600" extrusionOk="0">
                <a:moveTo>
                  <a:pt x="0" y="0"/>
                </a:moveTo>
                <a:lnTo>
                  <a:pt x="21600" y="0"/>
                </a:lnTo>
                <a:lnTo>
                  <a:pt x="21600" y="21600"/>
                </a:lnTo>
                <a:lnTo>
                  <a:pt x="0" y="21600"/>
                </a:lnTo>
                <a:close/>
              </a:path>
            </a:pathLst>
          </a:custGeom>
          <a:solidFill>
            <a:srgbClr val="00FF00"/>
          </a:solid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7" name="Shape 1217"/>
          <p:cNvSpPr/>
          <p:nvPr/>
        </p:nvSpPr>
        <p:spPr>
          <a:xfrm>
            <a:off x="58674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3">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8" name="Shape 1218"/>
          <p:cNvSpPr/>
          <p:nvPr/>
        </p:nvSpPr>
        <p:spPr>
          <a:xfrm>
            <a:off x="60960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4">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
        <p:nvSpPr>
          <p:cNvPr id="1219" name="Shape 1219"/>
          <p:cNvSpPr/>
          <p:nvPr/>
        </p:nvSpPr>
        <p:spPr>
          <a:xfrm>
            <a:off x="6324600" y="1981200"/>
            <a:ext cx="228600" cy="228600"/>
          </a:xfrm>
          <a:custGeom>
            <a:avLst/>
            <a:gdLst/>
            <a:ahLst/>
            <a:cxnLst/>
            <a:rect l="0" t="0" r="0" b="0"/>
            <a:pathLst>
              <a:path w="21600" h="21600" extrusionOk="0">
                <a:moveTo>
                  <a:pt x="0" y="0"/>
                </a:moveTo>
                <a:lnTo>
                  <a:pt x="21600" y="0"/>
                </a:lnTo>
                <a:lnTo>
                  <a:pt x="21600" y="21600"/>
                </a:lnTo>
                <a:lnTo>
                  <a:pt x="0" y="21600"/>
                </a:lnTo>
                <a:close/>
              </a:path>
            </a:pathLst>
          </a:custGeom>
          <a:blipFill rotWithShape="1">
            <a:blip r:embed="rId5">
              <a:alphaModFix/>
            </a:blip>
            <a:stretch>
              <a:fillRect/>
            </a:stretch>
          </a:blipFill>
          <a:ln w="19050" cap="flat" cmpd="sng">
            <a:solidFill>
              <a:srgbClr val="000000"/>
            </a:solidFill>
            <a:prstDash val="solid"/>
            <a:miter/>
            <a:headEnd type="none" w="med" len="med"/>
            <a:tailEnd type="none" w="med" len="med"/>
          </a:ln>
        </p:spPr>
        <p:txBody>
          <a:bodyPr lIns="0" tIns="0" rIns="0" bIns="0" anchor="ctr" anchorCtr="0">
            <a:noAutofit/>
          </a:bodyPr>
          <a:lstStyle/>
          <a:p>
            <a:pPr>
              <a:spcBef>
                <a:spcPts val="0"/>
              </a:spcBef>
              <a:spcAft>
                <a:spcPts val="0"/>
              </a:spcAft>
            </a:pPr>
            <a:endParaRPr sz="120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01854554"/>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Scrum Smells When....</a:t>
            </a:r>
            <a:endParaRPr lang="en-US" dirty="0"/>
          </a:p>
        </p:txBody>
      </p:sp>
    </p:spTree>
    <p:extLst>
      <p:ext uri="{BB962C8B-B14F-4D97-AF65-F5344CB8AC3E}">
        <p14:creationId xmlns:p14="http://schemas.microsoft.com/office/powerpoint/2010/main" val="3255879357"/>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Smells ! </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IN" b="1" dirty="0"/>
              <a:t>Loss of Rhythm</a:t>
            </a:r>
          </a:p>
          <a:p>
            <a:r>
              <a:rPr lang="en-IN" dirty="0"/>
              <a:t>Symptom: Sprints are not always the same length.</a:t>
            </a:r>
          </a:p>
          <a:p>
            <a:endParaRPr lang="en-IN" dirty="0"/>
          </a:p>
          <a:p>
            <a:r>
              <a:rPr lang="en-IN" dirty="0"/>
              <a:t>Discussion: On a well-executed Scrum project the team establishes a natural </a:t>
            </a:r>
            <a:r>
              <a:rPr lang="en-IN" dirty="0" smtClean="0"/>
              <a:t>rhythm. </a:t>
            </a:r>
            <a:r>
              <a:rPr lang="en-IN" dirty="0"/>
              <a:t>Each sprint is the same length. Each sprint starts with a sprint planning meeting where requirements are discussed and the sprint planned. Each sprint concludes with a Sprint Review where the team </a:t>
            </a:r>
            <a:r>
              <a:rPr lang="en-IN" dirty="0" smtClean="0"/>
              <a:t>demonstrates </a:t>
            </a:r>
            <a:r>
              <a:rPr lang="en-IN" dirty="0"/>
              <a:t>a </a:t>
            </a:r>
            <a:r>
              <a:rPr lang="en-IN" dirty="0" smtClean="0"/>
              <a:t>potentially </a:t>
            </a:r>
            <a:r>
              <a:rPr lang="en-IN" dirty="0"/>
              <a:t>shippable product increment. In between the project rhythm is supported by daily scrums.</a:t>
            </a:r>
          </a:p>
          <a:p>
            <a:endParaRPr lang="en-IN" dirty="0"/>
          </a:p>
          <a:p>
            <a:r>
              <a:rPr lang="en-IN" dirty="0"/>
              <a:t>If sprints are sometimes two weeks and sometimes four weeks then this natural rhythm is never established. Sprints then begin to feel like arbitrary units of time with endpoints selected more by outside forces (perhaps political or competitive rather than designed to enhance the overall productivity of the team. When sprint duration is allowed to vary teams have a harder time selecting the right amount of the work for the sprint backlog, which may result is less commitment to completing all of the items in the sprint.</a:t>
            </a:r>
            <a:endParaRPr lang="en-US" dirty="0"/>
          </a:p>
        </p:txBody>
      </p:sp>
    </p:spTree>
    <p:extLst>
      <p:ext uri="{BB962C8B-B14F-4D97-AF65-F5344CB8AC3E}">
        <p14:creationId xmlns:p14="http://schemas.microsoft.com/office/powerpoint/2010/main" val="2589448889"/>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Smells !</a:t>
            </a:r>
            <a:r>
              <a:rPr lang="en-US" b="0" dirty="0">
                <a:solidFill>
                  <a:srgbClr val="000000"/>
                </a:solidFill>
                <a:latin typeface="Verdana"/>
                <a:ea typeface="Verdana"/>
                <a:cs typeface="Verdana"/>
                <a:sym typeface="Verdana"/>
              </a:rPr>
              <a:t> </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IN" b="1" dirty="0"/>
              <a:t>Talking Chickens</a:t>
            </a:r>
          </a:p>
          <a:p>
            <a:r>
              <a:rPr lang="en-IN" dirty="0"/>
              <a:t>Symptom: </a:t>
            </a:r>
            <a:r>
              <a:rPr lang="en-IN" dirty="0" smtClean="0"/>
              <a:t>Chickens </a:t>
            </a:r>
            <a:r>
              <a:rPr lang="en-IN" dirty="0"/>
              <a:t>attending the daily Scrum are allowed to ask questions or make observations.</a:t>
            </a:r>
          </a:p>
          <a:p>
            <a:endParaRPr lang="en-IN" dirty="0"/>
          </a:p>
          <a:p>
            <a:r>
              <a:rPr lang="en-IN" dirty="0"/>
              <a:t>Discussion: During the daily scrum the only participants allowed to speak are the pigs (those committed to the project); chickens (those involved but not committed) may attend and observe but are not allowed to speak. Allowing chickens to talk can be slippery slope. If a </a:t>
            </a:r>
            <a:r>
              <a:rPr lang="en-IN" dirty="0" err="1"/>
              <a:t>chiken</a:t>
            </a:r>
            <a:r>
              <a:rPr lang="en-IN" dirty="0"/>
              <a:t> is allowed to make a comment one time (when the comment is useful), how do we later prevent to chicken from commenting (when the comment may not useful)?</a:t>
            </a:r>
          </a:p>
          <a:p>
            <a:endParaRPr lang="en-IN" dirty="0"/>
          </a:p>
          <a:p>
            <a:pPr marL="0" indent="0">
              <a:buNone/>
            </a:pPr>
            <a:r>
              <a:rPr lang="en-IN" b="1" dirty="0" smtClean="0"/>
              <a:t>Specialized </a:t>
            </a:r>
            <a:r>
              <a:rPr lang="en-IN" b="1" dirty="0"/>
              <a:t>Job Roles</a:t>
            </a:r>
          </a:p>
          <a:p>
            <a:r>
              <a:rPr lang="en-IN" dirty="0"/>
              <a:t>Symptom: A </a:t>
            </a:r>
            <a:r>
              <a:rPr lang="en-IN" dirty="0" smtClean="0"/>
              <a:t>project </a:t>
            </a:r>
            <a:r>
              <a:rPr lang="en-IN" dirty="0"/>
              <a:t>team has highly specialized job roles or descriptions such as Architect, Designer, DBA, or Tester</a:t>
            </a:r>
            <a:endParaRPr lang="en-US" dirty="0"/>
          </a:p>
        </p:txBody>
      </p:sp>
    </p:spTree>
    <p:extLst>
      <p:ext uri="{BB962C8B-B14F-4D97-AF65-F5344CB8AC3E}">
        <p14:creationId xmlns:p14="http://schemas.microsoft.com/office/powerpoint/2010/main" val="1036109523"/>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Smells !</a:t>
            </a:r>
            <a:r>
              <a:rPr lang="en-US" b="0" dirty="0">
                <a:solidFill>
                  <a:srgbClr val="000000"/>
                </a:solidFill>
                <a:latin typeface="Verdana"/>
                <a:ea typeface="Verdana"/>
                <a:cs typeface="Verdana"/>
                <a:sym typeface="Verdana"/>
              </a:rPr>
              <a:t> </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IN" b="1" dirty="0"/>
              <a:t>Missing Pigs</a:t>
            </a:r>
          </a:p>
          <a:p>
            <a:r>
              <a:rPr lang="en-IN" dirty="0"/>
              <a:t>Symptom: Not all pigs attend the daily Scrum Meeting</a:t>
            </a:r>
          </a:p>
          <a:p>
            <a:endParaRPr lang="en-IN" dirty="0"/>
          </a:p>
          <a:p>
            <a:pPr marL="0" indent="0">
              <a:buNone/>
            </a:pPr>
            <a:r>
              <a:rPr lang="en-IN" b="1" dirty="0"/>
              <a:t>Persistent Signatures</a:t>
            </a:r>
          </a:p>
          <a:p>
            <a:r>
              <a:rPr lang="en-IN" dirty="0"/>
              <a:t>Symptom: The wild </a:t>
            </a:r>
            <a:r>
              <a:rPr lang="en-IN" dirty="0" smtClean="0"/>
              <a:t>fluctuations </a:t>
            </a:r>
            <a:r>
              <a:rPr lang="en-IN" dirty="0"/>
              <a:t>shown on a team's initial sprint burndown charts continue to be seen in much later sprints</a:t>
            </a:r>
          </a:p>
          <a:p>
            <a:endParaRPr lang="en-IN" dirty="0"/>
          </a:p>
          <a:p>
            <a:pPr marL="0" indent="0">
              <a:buNone/>
            </a:pPr>
            <a:r>
              <a:rPr lang="en-IN" b="1" dirty="0"/>
              <a:t>ScrumMaster Assigns Work</a:t>
            </a:r>
          </a:p>
          <a:p>
            <a:r>
              <a:rPr lang="en-IN" dirty="0"/>
              <a:t>Symptom: Work is assigned by the ScrumMaster rather than signed up for by developers.</a:t>
            </a:r>
          </a:p>
          <a:p>
            <a:endParaRPr lang="en-IN" dirty="0"/>
          </a:p>
          <a:p>
            <a:pPr marL="0" indent="0">
              <a:buNone/>
            </a:pPr>
            <a:r>
              <a:rPr lang="en-IN" b="1" dirty="0"/>
              <a:t>The Daily Scrum is For the ScrumMaster</a:t>
            </a:r>
          </a:p>
          <a:p>
            <a:r>
              <a:rPr lang="en-IN" dirty="0"/>
              <a:t>Symptom: The Daily Scrum Feels like it is a status update from the team members to the ScrumMaster</a:t>
            </a:r>
          </a:p>
          <a:p>
            <a:endParaRPr lang="en-US" dirty="0"/>
          </a:p>
        </p:txBody>
      </p:sp>
    </p:spTree>
    <p:extLst>
      <p:ext uri="{BB962C8B-B14F-4D97-AF65-F5344CB8AC3E}">
        <p14:creationId xmlns:p14="http://schemas.microsoft.com/office/powerpoint/2010/main" val="3501579061"/>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Adaptive Methods</a:t>
            </a:r>
            <a:endParaRPr lang="en-US" dirty="0"/>
          </a:p>
        </p:txBody>
      </p:sp>
      <p:sp>
        <p:nvSpPr>
          <p:cNvPr id="3" name="Content Placeholder 2"/>
          <p:cNvSpPr>
            <a:spLocks noGrp="1"/>
          </p:cNvSpPr>
          <p:nvPr>
            <p:ph idx="1"/>
          </p:nvPr>
        </p:nvSpPr>
        <p:spPr/>
        <p:txBody>
          <a:bodyPr/>
          <a:lstStyle/>
          <a:p>
            <a:r>
              <a:rPr lang="en-US" dirty="0" smtClean="0"/>
              <a:t>XP (Extreme Programming)</a:t>
            </a:r>
          </a:p>
          <a:p>
            <a:r>
              <a:rPr lang="en-US" dirty="0" smtClean="0"/>
              <a:t>Scrum</a:t>
            </a:r>
          </a:p>
          <a:p>
            <a:r>
              <a:rPr lang="en-US" dirty="0" smtClean="0"/>
              <a:t>Crystal</a:t>
            </a:r>
          </a:p>
          <a:p>
            <a:r>
              <a:rPr lang="en-US" dirty="0" smtClean="0"/>
              <a:t>FDD (Feature Driven Development)</a:t>
            </a:r>
          </a:p>
          <a:p>
            <a:r>
              <a:rPr lang="en-US" dirty="0" smtClean="0"/>
              <a:t>Many others....</a:t>
            </a:r>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12</a:t>
            </a:fld>
            <a:endParaRPr lang="en-US"/>
          </a:p>
        </p:txBody>
      </p:sp>
    </p:spTree>
    <p:extLst>
      <p:ext uri="{BB962C8B-B14F-4D97-AF65-F5344CB8AC3E}">
        <p14:creationId xmlns:p14="http://schemas.microsoft.com/office/powerpoint/2010/main" val="15215635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81800" y="5055871"/>
            <a:ext cx="3387925" cy="1446550"/>
          </a:xfrm>
          <a:prstGeom prst="rect">
            <a:avLst/>
          </a:prstGeom>
          <a:solidFill>
            <a:schemeClr val="accent6">
              <a:lumMod val="60000"/>
              <a:lumOff val="40000"/>
            </a:schemeClr>
          </a:solidFill>
        </p:spPr>
        <p:txBody>
          <a:bodyPr wrap="square" rtlCol="0">
            <a:spAutoFit/>
          </a:bodyPr>
          <a:lstStyle/>
          <a:p>
            <a:r>
              <a:rPr lang="en-US" sz="4400" dirty="0" smtClean="0">
                <a:solidFill>
                  <a:schemeClr val="tx1"/>
                </a:solidFill>
                <a:latin typeface="Matura MT Script Capitals" panose="03020802060602070202" pitchFamily="66" charset="0"/>
              </a:rPr>
              <a:t>Signed By: Scrum Team</a:t>
            </a:r>
            <a:endParaRPr lang="en-US" sz="4400" dirty="0">
              <a:solidFill>
                <a:schemeClr val="tx1"/>
              </a:solidFill>
              <a:latin typeface="Matura MT Script Capitals" panose="03020802060602070202" pitchFamily="66" charset="0"/>
            </a:endParaRPr>
          </a:p>
        </p:txBody>
      </p:sp>
      <p:sp>
        <p:nvSpPr>
          <p:cNvPr id="3" name="Title 2"/>
          <p:cNvSpPr>
            <a:spLocks noGrp="1"/>
          </p:cNvSpPr>
          <p:nvPr>
            <p:ph type="title"/>
          </p:nvPr>
        </p:nvSpPr>
        <p:spPr/>
        <p:txBody>
          <a:bodyPr>
            <a:normAutofit fontScale="90000"/>
          </a:bodyPr>
          <a:lstStyle/>
          <a:p>
            <a:r>
              <a:rPr lang="en-US" dirty="0" smtClean="0"/>
              <a:t>Agile Agreement</a:t>
            </a:r>
            <a:endParaRPr lang="en-US" dirty="0"/>
          </a:p>
        </p:txBody>
      </p:sp>
      <p:sp>
        <p:nvSpPr>
          <p:cNvPr id="4" name="Content Placeholder 3"/>
          <p:cNvSpPr>
            <a:spLocks noGrp="1"/>
          </p:cNvSpPr>
          <p:nvPr>
            <p:ph idx="1"/>
          </p:nvPr>
        </p:nvSpPr>
        <p:spPr/>
        <p:txBody>
          <a:bodyPr>
            <a:noAutofit/>
          </a:bodyPr>
          <a:lstStyle/>
          <a:p>
            <a:r>
              <a:rPr lang="en-IN" sz="2400" dirty="0" smtClean="0"/>
              <a:t>The Product owner promises the team that she/he will supply an initial product backlog</a:t>
            </a:r>
          </a:p>
          <a:p>
            <a:r>
              <a:rPr lang="en-IN" sz="2400" dirty="0" smtClean="0"/>
              <a:t>The </a:t>
            </a:r>
            <a:r>
              <a:rPr lang="en-IN" sz="2400" dirty="0"/>
              <a:t>product owner promises </a:t>
            </a:r>
            <a:r>
              <a:rPr lang="en-IN" sz="2400" dirty="0" smtClean="0"/>
              <a:t>the </a:t>
            </a:r>
            <a:r>
              <a:rPr lang="en-IN" sz="2400" dirty="0"/>
              <a:t>team that he/she will </a:t>
            </a:r>
            <a:r>
              <a:rPr lang="en-IN" sz="2400" dirty="0" smtClean="0"/>
              <a:t>prioritize </a:t>
            </a:r>
            <a:r>
              <a:rPr lang="en-IN" sz="2400" dirty="0"/>
              <a:t>the product backlog when needed</a:t>
            </a:r>
          </a:p>
          <a:p>
            <a:r>
              <a:rPr lang="en-IN" sz="2400" dirty="0"/>
              <a:t>The product owner promises that an empowered "voice of customer" will be provided to answer business domain question promptly (minutes/hours, not </a:t>
            </a:r>
            <a:r>
              <a:rPr lang="en-IN" sz="2400" dirty="0" smtClean="0"/>
              <a:t>days)</a:t>
            </a:r>
          </a:p>
          <a:p>
            <a:r>
              <a:rPr lang="en-IN" sz="2400" dirty="0" smtClean="0"/>
              <a:t>The ScrumMaster promises to keep the team healthy by focusing on the removal of impediments, both internal and external</a:t>
            </a:r>
          </a:p>
          <a:p>
            <a:r>
              <a:rPr lang="en-IN" sz="2400" dirty="0" smtClean="0"/>
              <a:t>The ScrumTeam promises that its work will be transparent, that it will make decisions and solve problems as a group, and that no individual team member will be left behind</a:t>
            </a:r>
          </a:p>
          <a:p>
            <a:r>
              <a:rPr lang="en-IN" sz="2400" dirty="0" smtClean="0"/>
              <a:t>Each member of the scrum team promises that they will bring issues, problems, impediments and realities encountered to the ScrumTeam.</a:t>
            </a:r>
          </a:p>
        </p:txBody>
      </p:sp>
    </p:spTree>
    <p:extLst>
      <p:ext uri="{BB962C8B-B14F-4D97-AF65-F5344CB8AC3E}">
        <p14:creationId xmlns:p14="http://schemas.microsoft.com/office/powerpoint/2010/main" val="358655319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54600" y="5042977"/>
            <a:ext cx="3493477" cy="1446550"/>
          </a:xfrm>
          <a:prstGeom prst="rect">
            <a:avLst/>
          </a:prstGeom>
          <a:solidFill>
            <a:schemeClr val="accent6">
              <a:lumMod val="60000"/>
              <a:lumOff val="40000"/>
            </a:schemeClr>
          </a:solidFill>
        </p:spPr>
        <p:txBody>
          <a:bodyPr wrap="square" rtlCol="0">
            <a:spAutoFit/>
          </a:bodyPr>
          <a:lstStyle/>
          <a:p>
            <a:r>
              <a:rPr lang="en-US" sz="4400" dirty="0" smtClean="0">
                <a:solidFill>
                  <a:srgbClr val="FF0000"/>
                </a:solidFill>
                <a:latin typeface="Matura MT Script Capitals" panose="03020802060602070202" pitchFamily="66" charset="0"/>
              </a:rPr>
              <a:t>Signed By: </a:t>
            </a:r>
          </a:p>
          <a:p>
            <a:r>
              <a:rPr lang="en-US" sz="4400" dirty="0" smtClean="0">
                <a:solidFill>
                  <a:srgbClr val="FF0000"/>
                </a:solidFill>
                <a:latin typeface="Matura MT Script Capitals" panose="03020802060602070202" pitchFamily="66" charset="0"/>
              </a:rPr>
              <a:t>Organization</a:t>
            </a:r>
            <a:endParaRPr lang="en-US" sz="4400" dirty="0">
              <a:solidFill>
                <a:srgbClr val="FF0000"/>
              </a:solidFill>
              <a:latin typeface="Matura MT Script Capitals" panose="03020802060602070202" pitchFamily="66" charset="0"/>
            </a:endParaRPr>
          </a:p>
        </p:txBody>
      </p:sp>
      <p:sp>
        <p:nvSpPr>
          <p:cNvPr id="5" name="TextBox 4"/>
          <p:cNvSpPr txBox="1"/>
          <p:nvPr/>
        </p:nvSpPr>
        <p:spPr>
          <a:xfrm>
            <a:off x="8610600" y="5042977"/>
            <a:ext cx="3387925" cy="1446550"/>
          </a:xfrm>
          <a:prstGeom prst="rect">
            <a:avLst/>
          </a:prstGeom>
          <a:solidFill>
            <a:schemeClr val="accent6">
              <a:lumMod val="60000"/>
              <a:lumOff val="40000"/>
            </a:schemeClr>
          </a:solidFill>
        </p:spPr>
        <p:txBody>
          <a:bodyPr wrap="square" rtlCol="0">
            <a:spAutoFit/>
          </a:bodyPr>
          <a:lstStyle/>
          <a:p>
            <a:r>
              <a:rPr lang="en-US" sz="4400" dirty="0" smtClean="0">
                <a:solidFill>
                  <a:srgbClr val="00B0F0"/>
                </a:solidFill>
                <a:latin typeface="Matura MT Script Capitals" panose="03020802060602070202" pitchFamily="66" charset="0"/>
              </a:rPr>
              <a:t>Signed By: Scrum Team</a:t>
            </a:r>
            <a:endParaRPr lang="en-US" sz="4400" dirty="0">
              <a:solidFill>
                <a:srgbClr val="00B0F0"/>
              </a:solidFill>
              <a:latin typeface="Matura MT Script Capitals" panose="03020802060602070202" pitchFamily="66" charset="0"/>
            </a:endParaRPr>
          </a:p>
        </p:txBody>
      </p:sp>
      <p:sp>
        <p:nvSpPr>
          <p:cNvPr id="2" name="Title 1"/>
          <p:cNvSpPr>
            <a:spLocks noGrp="1"/>
          </p:cNvSpPr>
          <p:nvPr>
            <p:ph type="title"/>
          </p:nvPr>
        </p:nvSpPr>
        <p:spPr/>
        <p:txBody>
          <a:bodyPr>
            <a:normAutofit fontScale="90000"/>
          </a:bodyPr>
          <a:lstStyle/>
          <a:p>
            <a:r>
              <a:rPr lang="en-US" dirty="0"/>
              <a:t>Agile Agreement</a:t>
            </a:r>
          </a:p>
        </p:txBody>
      </p:sp>
      <p:sp>
        <p:nvSpPr>
          <p:cNvPr id="3" name="Content Placeholder 2"/>
          <p:cNvSpPr>
            <a:spLocks noGrp="1"/>
          </p:cNvSpPr>
          <p:nvPr>
            <p:ph idx="1"/>
          </p:nvPr>
        </p:nvSpPr>
        <p:spPr/>
        <p:txBody>
          <a:bodyPr>
            <a:normAutofit/>
          </a:bodyPr>
          <a:lstStyle/>
          <a:p>
            <a:r>
              <a:rPr lang="en-IN" sz="2000" dirty="0"/>
              <a:t>The ScrumTeam promises the stakeholders that there is product owner on the ScrumTeam driving the ScrumTeam based on stakeholder interests.</a:t>
            </a:r>
          </a:p>
          <a:p>
            <a:r>
              <a:rPr lang="en-IN" sz="2000" dirty="0"/>
              <a:t>The ScrumTeam promises to use the stakeholders' time wisely, by focusing on questions that are relevant to the work being done now.</a:t>
            </a:r>
          </a:p>
          <a:p>
            <a:r>
              <a:rPr lang="en-IN" sz="2000" dirty="0"/>
              <a:t>The ScrumTeam promises to deliver demonstrable product at the end of every sprint for review and validating by the stakeholders</a:t>
            </a:r>
          </a:p>
          <a:p>
            <a:r>
              <a:rPr lang="en-IN" sz="2000" dirty="0"/>
              <a:t>The ScrumTeam promises that they will do quality work the best way they know how within the constraints set forth by the organization.</a:t>
            </a:r>
          </a:p>
          <a:p>
            <a:r>
              <a:rPr lang="en-IN" sz="2000" dirty="0"/>
              <a:t>The organization promises the ScrumTeam that there are stakeholders (including SME) who will help when needed</a:t>
            </a:r>
          </a:p>
          <a:p>
            <a:r>
              <a:rPr lang="en-IN" sz="2000" dirty="0"/>
              <a:t>The organization promises that they will help the scrum master in the removal of impediments to the scrum team's progress</a:t>
            </a:r>
          </a:p>
          <a:p>
            <a:r>
              <a:rPr lang="en-IN" sz="2000" dirty="0"/>
              <a:t>The organization promises the ScrumTeam that they will not change prioritize or constraints in the middle of a sprint without ScrumTeam's consent.</a:t>
            </a:r>
          </a:p>
          <a:p>
            <a:r>
              <a:rPr lang="en-IN" sz="2000" dirty="0"/>
              <a:t>The organization promises that being on a Scrum Team will not hurt of members careers.</a:t>
            </a:r>
            <a:endParaRPr lang="en-US" sz="2000" dirty="0"/>
          </a:p>
          <a:p>
            <a:endParaRPr lang="en-US" sz="2000"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121</a:t>
            </a:fld>
            <a:endParaRPr lang="en-US"/>
          </a:p>
        </p:txBody>
      </p:sp>
    </p:spTree>
    <p:extLst>
      <p:ext uri="{BB962C8B-B14F-4D97-AF65-F5344CB8AC3E}">
        <p14:creationId xmlns:p14="http://schemas.microsoft.com/office/powerpoint/2010/main" val="128722950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649"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5029200" y="2362200"/>
            <a:ext cx="5638800" cy="3657600"/>
          </a:xfrm>
          <a:prstGeom prst="rect">
            <a:avLst/>
          </a:prstGeom>
          <a:noFill/>
          <a:ln w="9525">
            <a:noFill/>
            <a:miter lim="800000"/>
            <a:headEnd/>
            <a:tailEnd/>
          </a:ln>
        </p:spPr>
        <p:txBody>
          <a:bodyPr>
            <a:normAutofit/>
          </a:bodyPr>
          <a:lstStyle/>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endParaRPr lang="en-US" sz="2200" b="1" dirty="0">
              <a:solidFill>
                <a:schemeClr val="tx1"/>
              </a:solidFill>
              <a:latin typeface="+mn-lt"/>
            </a:endParaRPr>
          </a:p>
          <a:p>
            <a:pPr marL="342900" indent="-342900" defTabSz="914400">
              <a:spcBef>
                <a:spcPct val="20000"/>
              </a:spcBef>
              <a:defRPr/>
            </a:pPr>
            <a:r>
              <a:rPr lang="en-US" sz="2200" b="1" dirty="0" err="1">
                <a:solidFill>
                  <a:schemeClr val="tx1"/>
                </a:solidFill>
                <a:latin typeface="+mn-lt"/>
              </a:rPr>
              <a:t>Hari</a:t>
            </a:r>
            <a:r>
              <a:rPr lang="en-US" sz="2200" b="1" dirty="0">
                <a:solidFill>
                  <a:schemeClr val="tx1"/>
                </a:solidFill>
                <a:latin typeface="+mn-lt"/>
              </a:rPr>
              <a:t> P </a:t>
            </a:r>
            <a:r>
              <a:rPr lang="en-US" sz="2200" b="1" dirty="0" err="1">
                <a:solidFill>
                  <a:schemeClr val="tx1"/>
                </a:solidFill>
                <a:latin typeface="+mn-lt"/>
              </a:rPr>
              <a:t>Thapliyal</a:t>
            </a:r>
            <a:r>
              <a:rPr lang="en-US" sz="2200" b="1" dirty="0">
                <a:solidFill>
                  <a:schemeClr val="tx1"/>
                </a:solidFill>
                <a:latin typeface="+mn-lt"/>
              </a:rPr>
              <a:t>, </a:t>
            </a:r>
          </a:p>
          <a:p>
            <a:pPr marL="342900" indent="-342900" defTabSz="914400">
              <a:spcBef>
                <a:spcPct val="20000"/>
              </a:spcBef>
              <a:defRPr/>
            </a:pPr>
            <a:r>
              <a:rPr lang="en-US" sz="1200" dirty="0">
                <a:solidFill>
                  <a:schemeClr val="tx1"/>
                </a:solidFill>
                <a:latin typeface="+mn-lt"/>
              </a:rPr>
              <a:t>PMP,  PMI-ACP, MCITP</a:t>
            </a:r>
            <a:r>
              <a:rPr lang="en-US" sz="1200">
                <a:solidFill>
                  <a:schemeClr val="tx1"/>
                </a:solidFill>
                <a:latin typeface="+mn-lt"/>
              </a:rPr>
              <a:t>, </a:t>
            </a:r>
            <a:r>
              <a:rPr lang="en-US" sz="1200" smtClean="0">
                <a:solidFill>
                  <a:schemeClr val="tx1"/>
                </a:solidFill>
                <a:latin typeface="+mn-lt"/>
              </a:rPr>
              <a:t>PRINCE2 </a:t>
            </a:r>
            <a:r>
              <a:rPr lang="en-US" sz="1200" dirty="0">
                <a:solidFill>
                  <a:schemeClr val="tx1"/>
                </a:solidFill>
                <a:latin typeface="+mn-lt"/>
              </a:rPr>
              <a:t>Practitioner, CSM, MBA, MCA, CIC, PGDFM</a:t>
            </a:r>
          </a:p>
          <a:p>
            <a:pPr marL="342900" indent="-342900" defTabSz="914400">
              <a:spcBef>
                <a:spcPct val="20000"/>
              </a:spcBef>
              <a:defRPr/>
            </a:pPr>
            <a:r>
              <a:rPr lang="en-US" sz="1600" dirty="0">
                <a:solidFill>
                  <a:schemeClr val="tx1"/>
                </a:solidFill>
                <a:latin typeface="+mn-lt"/>
              </a:rPr>
              <a:t>PMO Architect &amp; Project Management Evangelist</a:t>
            </a:r>
          </a:p>
          <a:p>
            <a:pPr marL="342900" indent="-342900" defTabSz="914400">
              <a:spcBef>
                <a:spcPct val="20000"/>
              </a:spcBef>
              <a:defRPr/>
            </a:pPr>
            <a:endParaRPr lang="en-US" sz="1600" dirty="0">
              <a:solidFill>
                <a:schemeClr val="tx1"/>
              </a:solidFill>
              <a:latin typeface="+mn-lt"/>
              <a:hlinkClick r:id="rId4"/>
            </a:endParaRPr>
          </a:p>
          <a:p>
            <a:pPr marL="342900" indent="-342900" defTabSz="914400">
              <a:spcBef>
                <a:spcPct val="20000"/>
              </a:spcBef>
              <a:defRPr/>
            </a:pPr>
            <a:r>
              <a:rPr lang="en-US" sz="1500" b="1" dirty="0">
                <a:solidFill>
                  <a:schemeClr val="tx1"/>
                </a:solidFill>
                <a:latin typeface="+mn-lt"/>
              </a:rPr>
              <a:t>Profile: </a:t>
            </a:r>
            <a:r>
              <a:rPr lang="en-US" sz="1500" dirty="0">
                <a:solidFill>
                  <a:schemeClr val="tx1"/>
                </a:solidFill>
                <a:latin typeface="+mn-lt"/>
                <a:hlinkClick r:id="rId5" tooltip="View public profile"/>
              </a:rPr>
              <a:t>http://in.linkedin.com/in/harithapliyal</a:t>
            </a:r>
            <a:endParaRPr lang="en-US" sz="1500" dirty="0">
              <a:solidFill>
                <a:schemeClr val="tx1"/>
              </a:solidFill>
              <a:latin typeface="+mn-lt"/>
            </a:endParaRPr>
          </a:p>
          <a:p>
            <a:pPr marL="342900" indent="-342900" defTabSz="914400">
              <a:spcBef>
                <a:spcPct val="20000"/>
              </a:spcBef>
              <a:defRPr/>
            </a:pPr>
            <a:endParaRPr lang="en-US" sz="1500" dirty="0">
              <a:solidFill>
                <a:schemeClr val="tx1"/>
              </a:solidFill>
              <a:latin typeface="+mn-lt"/>
            </a:endParaRPr>
          </a:p>
          <a:p>
            <a:pPr marL="342900" indent="-342900" defTabSz="914400">
              <a:spcBef>
                <a:spcPct val="20000"/>
              </a:spcBef>
              <a:defRPr/>
            </a:pPr>
            <a:r>
              <a:rPr lang="en-US" sz="1500" dirty="0">
                <a:solidFill>
                  <a:schemeClr val="tx1"/>
                </a:solidFill>
                <a:latin typeface="+mn-lt"/>
              </a:rPr>
              <a:t>For content related queries please contact me via</a:t>
            </a:r>
          </a:p>
          <a:p>
            <a:pPr marL="342900" indent="-342900" defTabSz="914400">
              <a:spcBef>
                <a:spcPct val="20000"/>
              </a:spcBef>
              <a:defRPr/>
            </a:pPr>
            <a:r>
              <a:rPr lang="en-US" sz="1500" dirty="0">
                <a:solidFill>
                  <a:schemeClr val="tx1"/>
                </a:solidFill>
                <a:latin typeface="+mn-lt"/>
              </a:rPr>
              <a:t>	hari.Prasad@vedavit-ps.com</a:t>
            </a:r>
          </a:p>
        </p:txBody>
      </p:sp>
      <p:sp>
        <p:nvSpPr>
          <p:cNvPr id="87962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5C066B8-0BC5-45CD-AB87-19FF2E619980}" type="slidenum">
              <a:rPr lang="en-US" altLang="en-US" smtClean="0"/>
              <a:pPr/>
              <a:t>122</a:t>
            </a:fld>
            <a:endParaRPr lang="en-US" altLang="en-US" smtClean="0"/>
          </a:p>
        </p:txBody>
      </p:sp>
      <p:sp>
        <p:nvSpPr>
          <p:cNvPr id="879621" name="Rectangle 1"/>
          <p:cNvSpPr>
            <a:spLocks noChangeArrowheads="1"/>
          </p:cNvSpPr>
          <p:nvPr/>
        </p:nvSpPr>
        <p:spPr bwMode="auto">
          <a:xfrm>
            <a:off x="573649" y="6019800"/>
            <a:ext cx="1108495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altLang="en-US" sz="800" dirty="0">
                <a:solidFill>
                  <a:schemeClr val="tx1"/>
                </a:solidFill>
              </a:rPr>
              <a:t>This document is proprietary and confidential. It remains the property </a:t>
            </a:r>
            <a:r>
              <a:rPr lang="en-IN" altLang="en-US" sz="800" dirty="0" smtClean="0">
                <a:solidFill>
                  <a:schemeClr val="tx1"/>
                </a:solidFill>
              </a:rPr>
              <a:t>of Vedavit Project Solutions </a:t>
            </a:r>
            <a:r>
              <a:rPr lang="en-IN" altLang="en-US" sz="800" dirty="0">
                <a:solidFill>
                  <a:schemeClr val="tx1"/>
                </a:solidFill>
              </a:rPr>
              <a:t>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12308198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3" name="Title 2"/>
          <p:cNvSpPr>
            <a:spLocks noGrp="1"/>
          </p:cNvSpPr>
          <p:nvPr>
            <p:ph type="title" idx="4294967295"/>
          </p:nvPr>
        </p:nvSpPr>
        <p:spPr>
          <a:xfrm>
            <a:off x="0" y="0"/>
            <a:ext cx="12192000" cy="609600"/>
          </a:xfrm>
        </p:spPr>
        <p:txBody>
          <a:bodyPr>
            <a:normAutofit fontScale="90000"/>
          </a:bodyPr>
          <a:lstStyle/>
          <a:p>
            <a:r>
              <a:rPr lang="en-US" dirty="0">
                <a:solidFill>
                  <a:srgbClr val="000000"/>
                </a:solidFill>
                <a:latin typeface="Verdana"/>
                <a:ea typeface="Verdana"/>
                <a:cs typeface="Verdana"/>
                <a:sym typeface="Verdana"/>
              </a:rPr>
              <a:t>When to go agile? Exploration </a:t>
            </a:r>
            <a:r>
              <a:rPr lang="en-US" dirty="0" smtClean="0">
                <a:solidFill>
                  <a:srgbClr val="000000"/>
                </a:solidFill>
                <a:latin typeface="Verdana"/>
                <a:ea typeface="Verdana"/>
                <a:cs typeface="Verdana"/>
                <a:sym typeface="Verdana"/>
              </a:rPr>
              <a:t>factor</a:t>
            </a:r>
            <a:endParaRPr lang="en-US" dirty="0"/>
          </a:p>
        </p:txBody>
      </p:sp>
      <p:graphicFrame>
        <p:nvGraphicFramePr>
          <p:cNvPr id="147" name="Shape 147"/>
          <p:cNvGraphicFramePr/>
          <p:nvPr>
            <p:extLst>
              <p:ext uri="{D42A27DB-BD31-4B8C-83A1-F6EECF244321}">
                <p14:modId xmlns:p14="http://schemas.microsoft.com/office/powerpoint/2010/main" val="3560206733"/>
              </p:ext>
            </p:extLst>
          </p:nvPr>
        </p:nvGraphicFramePr>
        <p:xfrm>
          <a:off x="838200" y="1143000"/>
          <a:ext cx="10591799" cy="4800600"/>
        </p:xfrm>
        <a:graphic>
          <a:graphicData uri="http://schemas.openxmlformats.org/drawingml/2006/table">
            <a:tbl>
              <a:tblPr>
                <a:noFill/>
              </a:tblPr>
              <a:tblGrid>
                <a:gridCol w="2693756"/>
                <a:gridCol w="1875652"/>
                <a:gridCol w="2254772"/>
                <a:gridCol w="1649259"/>
                <a:gridCol w="2118360"/>
              </a:tblGrid>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Product</a:t>
                      </a:r>
                    </a:p>
                    <a:p>
                      <a:pPr marL="0" marR="0" lvl="0" indent="0" algn="l" rtl="0">
                        <a:lnSpc>
                          <a:spcPct val="100000"/>
                        </a:lnSpc>
                        <a:spcBef>
                          <a:spcPts val="60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Requirements</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Bleeding edge</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Leading edge</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Familiar</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Well known</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28575"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Erratic</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10</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8</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Fluctuating </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8</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6</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5</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8DADA"/>
                    </a:solidFill>
                  </a:tcPr>
                </a:tc>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Routine</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6</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4</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8DADA"/>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3</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solidFill>
                      <a:srgbClr val="D8DADA"/>
                    </a:solidFill>
                  </a:tcPr>
                </a:tc>
              </a:tr>
              <a:tr h="960120">
                <a:tc>
                  <a:txBody>
                    <a:bodyPr/>
                    <a:lstStyle/>
                    <a:p>
                      <a:pPr marL="0" marR="0" lvl="0" indent="0" algn="l"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Stable</a:t>
                      </a:r>
                    </a:p>
                  </a:txBody>
                  <a:tcPr marL="50800" marR="50800" marT="50800" marB="50800">
                    <a:lnL w="28575"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D4C67E"/>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7</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E5FFCB"/>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5</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D8DADA"/>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a:solidFill>
                            <a:srgbClr val="000000"/>
                          </a:solidFill>
                          <a:latin typeface="Verdana"/>
                          <a:ea typeface="Verdana"/>
                          <a:cs typeface="Verdana"/>
                          <a:sym typeface="Verdana"/>
                        </a:rPr>
                        <a:t>3</a:t>
                      </a:r>
                    </a:p>
                  </a:txBody>
                  <a:tcPr marL="50800" marR="50800" marT="50800" marB="508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D8DADA"/>
                    </a:solidFill>
                  </a:tcPr>
                </a:tc>
                <a:tc>
                  <a:txBody>
                    <a:bodyPr/>
                    <a:lstStyle/>
                    <a:p>
                      <a:pPr marL="0" marR="0" lvl="0" indent="0" algn="ctr" rtl="0">
                        <a:lnSpc>
                          <a:spcPct val="100000"/>
                        </a:lnSpc>
                        <a:spcBef>
                          <a:spcPts val="0"/>
                        </a:spcBef>
                        <a:spcAft>
                          <a:spcPts val="0"/>
                        </a:spcAft>
                        <a:buClr>
                          <a:srgbClr val="000000"/>
                        </a:buClr>
                        <a:buSzPct val="25000"/>
                        <a:buFont typeface="Verdana"/>
                        <a:buNone/>
                      </a:pPr>
                      <a:r>
                        <a:rPr lang="en-US" sz="2000" b="0" i="0" u="none" strike="noStrike" cap="none" baseline="0" dirty="0">
                          <a:solidFill>
                            <a:srgbClr val="000000"/>
                          </a:solidFill>
                          <a:latin typeface="Verdana"/>
                          <a:ea typeface="Verdana"/>
                          <a:cs typeface="Verdana"/>
                          <a:sym typeface="Verdana"/>
                        </a:rPr>
                        <a:t>1</a:t>
                      </a:r>
                    </a:p>
                  </a:txBody>
                  <a:tcPr marL="50800" marR="50800" marT="50800" marB="50800">
                    <a:lnL w="12700" cap="flat" cmpd="sng">
                      <a:solidFill>
                        <a:srgbClr val="000000"/>
                      </a:solidFill>
                      <a:prstDash val="solid"/>
                      <a:round/>
                      <a:headEnd type="none" w="med" len="med"/>
                      <a:tailEnd type="none" w="med" len="med"/>
                    </a:lnL>
                    <a:lnR w="28575"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28575" cap="flat" cmpd="sng">
                      <a:solidFill>
                        <a:srgbClr val="000000"/>
                      </a:solidFill>
                      <a:prstDash val="solid"/>
                      <a:round/>
                      <a:headEnd type="none" w="med" len="med"/>
                      <a:tailEnd type="none" w="med" len="med"/>
                    </a:lnB>
                    <a:solidFill>
                      <a:srgbClr val="D8DADA"/>
                    </a:solidFill>
                  </a:tcPr>
                </a:tc>
              </a:tr>
            </a:tbl>
          </a:graphicData>
        </a:graphic>
      </p:graphicFrame>
    </p:spTree>
    <p:extLst>
      <p:ext uri="{BB962C8B-B14F-4D97-AF65-F5344CB8AC3E}">
        <p14:creationId xmlns:p14="http://schemas.microsoft.com/office/powerpoint/2010/main" val="1564713948"/>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9" name="Slide Number Placeholder 10"/>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D98B79-D9EB-4EBC-A01D-6A3AB43CFDC1}" type="slidenum">
              <a:rPr lang="en-US" altLang="en-US" smtClean="0">
                <a:solidFill>
                  <a:schemeClr val="tx1"/>
                </a:solidFill>
              </a:rPr>
              <a:pPr/>
              <a:t>14</a:t>
            </a:fld>
            <a:endParaRPr lang="en-US" altLang="en-US" smtClean="0">
              <a:solidFill>
                <a:schemeClr val="tx1"/>
              </a:solidFill>
            </a:endParaRPr>
          </a:p>
        </p:txBody>
      </p:sp>
      <p:sp>
        <p:nvSpPr>
          <p:cNvPr id="7" name="Title 6"/>
          <p:cNvSpPr>
            <a:spLocks noGrp="1"/>
          </p:cNvSpPr>
          <p:nvPr>
            <p:ph type="title"/>
          </p:nvPr>
        </p:nvSpPr>
        <p:spPr>
          <a:xfrm>
            <a:off x="255165" y="144810"/>
            <a:ext cx="11546541" cy="917575"/>
          </a:xfrm>
        </p:spPr>
        <p:txBody>
          <a:bodyPr>
            <a:normAutofit/>
          </a:bodyPr>
          <a:lstStyle/>
          <a:p>
            <a:pPr>
              <a:defRPr/>
            </a:pPr>
            <a:r>
              <a:rPr lang="en-US" dirty="0" smtClean="0"/>
              <a:t>Agile Framework at a Glance</a:t>
            </a:r>
            <a:endParaRPr dirty="0"/>
          </a:p>
        </p:txBody>
      </p:sp>
      <p:grpSp>
        <p:nvGrpSpPr>
          <p:cNvPr id="53" name="Group 52"/>
          <p:cNvGrpSpPr/>
          <p:nvPr/>
        </p:nvGrpSpPr>
        <p:grpSpPr>
          <a:xfrm>
            <a:off x="7421904" y="3738296"/>
            <a:ext cx="940434" cy="1051630"/>
            <a:chOff x="8359399" y="771322"/>
            <a:chExt cx="1043970" cy="1287142"/>
          </a:xfrm>
        </p:grpSpPr>
        <p:pic>
          <p:nvPicPr>
            <p:cNvPr id="54" name="Picture 53"/>
            <p:cNvPicPr>
              <a:picLocks noChangeAspect="1"/>
            </p:cNvPicPr>
            <p:nvPr/>
          </p:nvPicPr>
          <p:blipFill>
            <a:blip r:embed="rId3"/>
            <a:stretch>
              <a:fillRect/>
            </a:stretch>
          </p:blipFill>
          <p:spPr>
            <a:xfrm>
              <a:off x="8359399" y="771322"/>
              <a:ext cx="1043970" cy="910439"/>
            </a:xfrm>
            <a:prstGeom prst="rect">
              <a:avLst/>
            </a:prstGeom>
          </p:spPr>
        </p:pic>
        <p:sp>
          <p:nvSpPr>
            <p:cNvPr id="55" name="TextBox 54"/>
            <p:cNvSpPr txBox="1"/>
            <p:nvPr/>
          </p:nvSpPr>
          <p:spPr>
            <a:xfrm>
              <a:off x="8359493" y="1681761"/>
              <a:ext cx="989750" cy="376703"/>
            </a:xfrm>
            <a:prstGeom prst="rect">
              <a:avLst/>
            </a:prstGeom>
            <a:noFill/>
          </p:spPr>
          <p:txBody>
            <a:bodyPr wrap="none" rtlCol="0">
              <a:spAutoFit/>
            </a:bodyPr>
            <a:lstStyle/>
            <a:p>
              <a:r>
                <a:rPr lang="en-US" sz="1400" dirty="0" smtClean="0">
                  <a:solidFill>
                    <a:schemeClr val="tx1"/>
                  </a:solidFill>
                </a:rPr>
                <a:t>Sprinting</a:t>
              </a:r>
              <a:endParaRPr lang="en-US" sz="1400" dirty="0">
                <a:solidFill>
                  <a:schemeClr val="tx1"/>
                </a:solidFill>
              </a:endParaRPr>
            </a:p>
          </p:txBody>
        </p:sp>
      </p:grpSp>
      <p:grpSp>
        <p:nvGrpSpPr>
          <p:cNvPr id="56" name="Group 55"/>
          <p:cNvGrpSpPr/>
          <p:nvPr/>
        </p:nvGrpSpPr>
        <p:grpSpPr>
          <a:xfrm>
            <a:off x="7099118" y="3471171"/>
            <a:ext cx="1537251" cy="1577009"/>
            <a:chOff x="5526156" y="2266121"/>
            <a:chExt cx="1537251" cy="1577009"/>
          </a:xfrm>
        </p:grpSpPr>
        <p:sp>
          <p:nvSpPr>
            <p:cNvPr id="57" name="Block Arc 56"/>
            <p:cNvSpPr/>
            <p:nvPr/>
          </p:nvSpPr>
          <p:spPr>
            <a:xfrm rot="5400000">
              <a:off x="5539407" y="2319130"/>
              <a:ext cx="1577009" cy="1470991"/>
            </a:xfrm>
            <a:prstGeom prst="blockArc">
              <a:avLst>
                <a:gd name="adj1" fmla="val 4534627"/>
                <a:gd name="adj2" fmla="val 20988824"/>
                <a:gd name="adj3" fmla="val 12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Down Arrow 57"/>
            <p:cNvSpPr/>
            <p:nvPr/>
          </p:nvSpPr>
          <p:spPr>
            <a:xfrm rot="21417784">
              <a:off x="5526156" y="3207025"/>
              <a:ext cx="357807" cy="225287"/>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Right Arrow 58"/>
          <p:cNvSpPr/>
          <p:nvPr/>
        </p:nvSpPr>
        <p:spPr>
          <a:xfrm>
            <a:off x="6303988" y="4783137"/>
            <a:ext cx="3962400" cy="318053"/>
          </a:xfrm>
          <a:prstGeom prst="rightArrow">
            <a:avLst>
              <a:gd name="adj1" fmla="val 5833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0" name="Group 59"/>
          <p:cNvGrpSpPr/>
          <p:nvPr/>
        </p:nvGrpSpPr>
        <p:grpSpPr>
          <a:xfrm>
            <a:off x="7719375" y="2695831"/>
            <a:ext cx="824010" cy="796554"/>
            <a:chOff x="7564395" y="2153390"/>
            <a:chExt cx="824010" cy="796554"/>
          </a:xfrm>
        </p:grpSpPr>
        <p:sp>
          <p:nvSpPr>
            <p:cNvPr id="61" name="Block Arc 60"/>
            <p:cNvSpPr/>
            <p:nvPr/>
          </p:nvSpPr>
          <p:spPr>
            <a:xfrm rot="8788436" flipH="1" flipV="1">
              <a:off x="7564395" y="2153390"/>
              <a:ext cx="824010" cy="796554"/>
            </a:xfrm>
            <a:prstGeom prst="blockArc">
              <a:avLst>
                <a:gd name="adj1" fmla="val 4534627"/>
                <a:gd name="adj2" fmla="val 20988824"/>
                <a:gd name="adj3" fmla="val 126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wn Arrow 61"/>
            <p:cNvSpPr/>
            <p:nvPr/>
          </p:nvSpPr>
          <p:spPr>
            <a:xfrm rot="7296879" flipV="1">
              <a:off x="8159974" y="2274356"/>
              <a:ext cx="246148" cy="121426"/>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3" name="Group 62"/>
          <p:cNvGrpSpPr/>
          <p:nvPr/>
        </p:nvGrpSpPr>
        <p:grpSpPr>
          <a:xfrm>
            <a:off x="7278021" y="1807117"/>
            <a:ext cx="1757212" cy="778385"/>
            <a:chOff x="6586070" y="660437"/>
            <a:chExt cx="1757212" cy="778385"/>
          </a:xfrm>
        </p:grpSpPr>
        <p:pic>
          <p:nvPicPr>
            <p:cNvPr id="64" name="Picture 6" descr="https://upload.wikimedia.org/wikipedia/commons/0/05/SampleBurndownCha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1008" y="660437"/>
              <a:ext cx="926079" cy="50568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6586070" y="1131045"/>
              <a:ext cx="1757212" cy="307777"/>
            </a:xfrm>
            <a:prstGeom prst="rect">
              <a:avLst/>
            </a:prstGeom>
            <a:noFill/>
          </p:spPr>
          <p:txBody>
            <a:bodyPr wrap="none" rtlCol="0">
              <a:spAutoFit/>
            </a:bodyPr>
            <a:lstStyle/>
            <a:p>
              <a:r>
                <a:rPr lang="en-US" sz="1400" dirty="0" smtClean="0">
                  <a:solidFill>
                    <a:schemeClr val="tx1"/>
                  </a:solidFill>
                </a:rPr>
                <a:t>Burndown/Up Chart</a:t>
              </a:r>
              <a:endParaRPr lang="en-US" sz="1400" dirty="0">
                <a:solidFill>
                  <a:schemeClr val="tx1"/>
                </a:solidFill>
              </a:endParaRPr>
            </a:p>
          </p:txBody>
        </p:sp>
      </p:grpSp>
      <p:grpSp>
        <p:nvGrpSpPr>
          <p:cNvPr id="66" name="Group 65"/>
          <p:cNvGrpSpPr/>
          <p:nvPr/>
        </p:nvGrpSpPr>
        <p:grpSpPr>
          <a:xfrm>
            <a:off x="6110855" y="2743627"/>
            <a:ext cx="1298753" cy="863381"/>
            <a:chOff x="5068787" y="1268459"/>
            <a:chExt cx="1298753" cy="863381"/>
          </a:xfrm>
        </p:grpSpPr>
        <p:pic>
          <p:nvPicPr>
            <p:cNvPr id="67" name="Picture 2" descr="Image result for man icon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8141" y="1268459"/>
              <a:ext cx="483161" cy="610817"/>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5068787" y="1824063"/>
              <a:ext cx="1298753" cy="307777"/>
            </a:xfrm>
            <a:prstGeom prst="rect">
              <a:avLst/>
            </a:prstGeom>
            <a:noFill/>
          </p:spPr>
          <p:txBody>
            <a:bodyPr wrap="none" rtlCol="0">
              <a:spAutoFit/>
            </a:bodyPr>
            <a:lstStyle/>
            <a:p>
              <a:r>
                <a:rPr lang="en-US" sz="1400" dirty="0" smtClean="0">
                  <a:solidFill>
                    <a:schemeClr val="tx1"/>
                  </a:solidFill>
                </a:rPr>
                <a:t>Scrum Master</a:t>
              </a:r>
              <a:endParaRPr lang="en-US" sz="1400" dirty="0">
                <a:solidFill>
                  <a:schemeClr val="tx1"/>
                </a:solidFill>
              </a:endParaRPr>
            </a:p>
          </p:txBody>
        </p:sp>
      </p:grpSp>
      <p:grpSp>
        <p:nvGrpSpPr>
          <p:cNvPr id="69" name="Group 68"/>
          <p:cNvGrpSpPr/>
          <p:nvPr/>
        </p:nvGrpSpPr>
        <p:grpSpPr>
          <a:xfrm>
            <a:off x="9232647" y="2309482"/>
            <a:ext cx="1151371" cy="1218216"/>
            <a:chOff x="8359399" y="771322"/>
            <a:chExt cx="1151371" cy="1218216"/>
          </a:xfrm>
        </p:grpSpPr>
        <p:pic>
          <p:nvPicPr>
            <p:cNvPr id="70" name="Picture 69"/>
            <p:cNvPicPr>
              <a:picLocks noChangeAspect="1"/>
            </p:cNvPicPr>
            <p:nvPr/>
          </p:nvPicPr>
          <p:blipFill>
            <a:blip r:embed="rId3"/>
            <a:stretch>
              <a:fillRect/>
            </a:stretch>
          </p:blipFill>
          <p:spPr>
            <a:xfrm>
              <a:off x="8359399" y="771322"/>
              <a:ext cx="1043970" cy="910439"/>
            </a:xfrm>
            <a:prstGeom prst="rect">
              <a:avLst/>
            </a:prstGeom>
          </p:spPr>
        </p:pic>
        <p:sp>
          <p:nvSpPr>
            <p:cNvPr id="71" name="TextBox 70"/>
            <p:cNvSpPr txBox="1"/>
            <p:nvPr/>
          </p:nvSpPr>
          <p:spPr>
            <a:xfrm>
              <a:off x="8359493" y="1681761"/>
              <a:ext cx="1151277" cy="307777"/>
            </a:xfrm>
            <a:prstGeom prst="rect">
              <a:avLst/>
            </a:prstGeom>
            <a:noFill/>
          </p:spPr>
          <p:txBody>
            <a:bodyPr wrap="none" rtlCol="0">
              <a:spAutoFit/>
            </a:bodyPr>
            <a:lstStyle/>
            <a:p>
              <a:r>
                <a:rPr lang="en-US" sz="1400" dirty="0" smtClean="0">
                  <a:solidFill>
                    <a:schemeClr val="tx1"/>
                  </a:solidFill>
                </a:rPr>
                <a:t>Daily Scrum</a:t>
              </a:r>
              <a:endParaRPr lang="en-US" sz="1400" dirty="0">
                <a:solidFill>
                  <a:schemeClr val="tx1"/>
                </a:solidFill>
              </a:endParaRPr>
            </a:p>
          </p:txBody>
        </p:sp>
      </p:grpSp>
      <p:grpSp>
        <p:nvGrpSpPr>
          <p:cNvPr id="72" name="Group 71"/>
          <p:cNvGrpSpPr/>
          <p:nvPr/>
        </p:nvGrpSpPr>
        <p:grpSpPr>
          <a:xfrm>
            <a:off x="10300564" y="4066802"/>
            <a:ext cx="1797287" cy="1188989"/>
            <a:chOff x="8727602" y="2861752"/>
            <a:chExt cx="1797287" cy="1188989"/>
          </a:xfrm>
        </p:grpSpPr>
        <p:pic>
          <p:nvPicPr>
            <p:cNvPr id="73" name="Picture 72"/>
            <p:cNvPicPr>
              <a:picLocks noChangeAspect="1"/>
            </p:cNvPicPr>
            <p:nvPr/>
          </p:nvPicPr>
          <p:blipFill>
            <a:blip r:embed="rId3"/>
            <a:stretch>
              <a:fillRect/>
            </a:stretch>
          </p:blipFill>
          <p:spPr>
            <a:xfrm>
              <a:off x="9032831" y="2861752"/>
              <a:ext cx="1043970" cy="910439"/>
            </a:xfrm>
            <a:prstGeom prst="rect">
              <a:avLst/>
            </a:prstGeom>
          </p:spPr>
        </p:pic>
        <p:sp>
          <p:nvSpPr>
            <p:cNvPr id="74" name="TextBox 73"/>
            <p:cNvSpPr txBox="1"/>
            <p:nvPr/>
          </p:nvSpPr>
          <p:spPr>
            <a:xfrm>
              <a:off x="8727602" y="3742964"/>
              <a:ext cx="1797287" cy="307777"/>
            </a:xfrm>
            <a:prstGeom prst="rect">
              <a:avLst/>
            </a:prstGeom>
            <a:noFill/>
          </p:spPr>
          <p:txBody>
            <a:bodyPr wrap="none" rtlCol="0">
              <a:spAutoFit/>
            </a:bodyPr>
            <a:lstStyle/>
            <a:p>
              <a:r>
                <a:rPr lang="en-US" sz="1400" dirty="0" smtClean="0">
                  <a:solidFill>
                    <a:schemeClr val="tx1"/>
                  </a:solidFill>
                </a:rPr>
                <a:t>Sprint Retrospective</a:t>
              </a:r>
              <a:endParaRPr lang="en-US" sz="1400" dirty="0">
                <a:solidFill>
                  <a:schemeClr val="tx1"/>
                </a:solidFill>
              </a:endParaRPr>
            </a:p>
          </p:txBody>
        </p:sp>
      </p:grpSp>
      <p:pic>
        <p:nvPicPr>
          <p:cNvPr id="75" name="Picture 12" descr="http://www.agilevelocity.com/media/PSP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74143" y="3653682"/>
            <a:ext cx="809640" cy="1097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6" name="Table 75"/>
          <p:cNvGraphicFramePr>
            <a:graphicFrameLocks noGrp="1"/>
          </p:cNvGraphicFramePr>
          <p:nvPr>
            <p:extLst>
              <p:ext uri="{D42A27DB-BD31-4B8C-83A1-F6EECF244321}">
                <p14:modId xmlns:p14="http://schemas.microsoft.com/office/powerpoint/2010/main" val="2514365472"/>
              </p:ext>
            </p:extLst>
          </p:nvPr>
        </p:nvGraphicFramePr>
        <p:xfrm>
          <a:off x="3398099" y="3283907"/>
          <a:ext cx="2374900" cy="3076575"/>
        </p:xfrm>
        <a:graphic>
          <a:graphicData uri="http://schemas.openxmlformats.org/drawingml/2006/table">
            <a:tbl>
              <a:tblPr firstRow="1" bandRow="1">
                <a:tableStyleId>{5C22544A-7EE6-4342-B048-85BDC9FD1C3A}</a:tableStyleId>
              </a:tblPr>
              <a:tblGrid>
                <a:gridCol w="762000"/>
                <a:gridCol w="876300"/>
                <a:gridCol w="736600"/>
              </a:tblGrid>
              <a:tr h="118247">
                <a:tc>
                  <a:txBody>
                    <a:bodyPr/>
                    <a:lstStyle/>
                    <a:p>
                      <a:pPr algn="l" rtl="0" fontAlgn="ctr"/>
                      <a:r>
                        <a:rPr lang="en-US" sz="1000" u="none" strike="noStrike">
                          <a:effectLst/>
                        </a:rPr>
                        <a:t>User Story</a:t>
                      </a:r>
                      <a:endParaRPr lang="en-US" sz="1000" b="1" i="0" u="none" strike="noStrike">
                        <a:solidFill>
                          <a:srgbClr val="FFFFFF"/>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a:t>
                      </a:r>
                      <a:endParaRPr lang="en-US" sz="1000" b="1" i="0" u="none" strike="noStrike">
                        <a:solidFill>
                          <a:srgbClr val="FFFFFF"/>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Total Hours</a:t>
                      </a:r>
                      <a:endParaRPr lang="en-US" sz="1000" b="1" i="0" u="none" strike="noStrike">
                        <a:solidFill>
                          <a:srgbClr val="FFFFFF"/>
                        </a:solidFill>
                        <a:effectLst/>
                        <a:latin typeface="Calibri" panose="020F0502020204030204" pitchFamily="34" charset="0"/>
                      </a:endParaRPr>
                    </a:p>
                  </a:txBody>
                  <a:tcPr marL="9525" marR="9525" marT="9525" marB="0" anchor="ctr"/>
                </a:tc>
              </a:tr>
              <a:tr h="123878">
                <a:tc>
                  <a:txBody>
                    <a:bodyPr/>
                    <a:lstStyle/>
                    <a:p>
                      <a:pPr algn="l" rtl="0" fontAlgn="ctr"/>
                      <a:r>
                        <a:rPr lang="en-US" sz="1000" u="none" strike="noStrike">
                          <a:effectLst/>
                        </a:rPr>
                        <a:t>User Story 1</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24 Hrs</a:t>
                      </a:r>
                      <a:endParaRPr lang="en-US" sz="1000" b="0" i="0" u="none" strike="noStrike">
                        <a:solidFill>
                          <a:srgbClr val="000000"/>
                        </a:solidFill>
                        <a:effectLst/>
                        <a:latin typeface="Calibri" panose="020F0502020204030204" pitchFamily="34" charset="0"/>
                      </a:endParaRPr>
                    </a:p>
                  </a:txBody>
                  <a:tcPr marL="9525" marR="9525" marT="9525" marB="0" anchor="ctr"/>
                </a:tc>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(10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(6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23878">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(8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User Story 2</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21 Hrs</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(6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(15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User Story 3</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34 Hrs</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(13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(12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(9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User Story 4</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21 Hrs</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(11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(3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Task3 (7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User Story 5</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14 Hrs</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Task1 (12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r>
              <a:tr h="118247">
                <a:tc>
                  <a:txBody>
                    <a:bodyPr/>
                    <a:lstStyle/>
                    <a:p>
                      <a:pPr algn="l" rtl="0" fontAlgn="ctr"/>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a:effectLst/>
                        </a:rPr>
                        <a:t>Task2 (2 hrs)</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l" rtl="0" fontAlgn="ctr"/>
                      <a:r>
                        <a:rPr lang="en-US" sz="1000" u="none" strike="noStrike" dirty="0">
                          <a:effectLst/>
                        </a:rPr>
                        <a:t> </a:t>
                      </a:r>
                      <a:endParaRPr lang="en-US" sz="1000" b="0" i="0" u="none" strike="noStrike" dirty="0">
                        <a:solidFill>
                          <a:srgbClr val="000000"/>
                        </a:solidFill>
                        <a:effectLst/>
                        <a:latin typeface="Calibri" panose="020F0502020204030204" pitchFamily="34" charset="0"/>
                      </a:endParaRPr>
                    </a:p>
                  </a:txBody>
                  <a:tcPr marL="9525" marR="9525" marT="9525" marB="0" anchor="ctr"/>
                </a:tc>
              </a:tr>
            </a:tbl>
          </a:graphicData>
        </a:graphic>
      </p:graphicFrame>
      <p:grpSp>
        <p:nvGrpSpPr>
          <p:cNvPr id="77" name="Group 76"/>
          <p:cNvGrpSpPr/>
          <p:nvPr/>
        </p:nvGrpSpPr>
        <p:grpSpPr>
          <a:xfrm>
            <a:off x="170768" y="1484627"/>
            <a:ext cx="1489510" cy="1379316"/>
            <a:chOff x="155575" y="531974"/>
            <a:chExt cx="1489510" cy="1379316"/>
          </a:xfrm>
        </p:grpSpPr>
        <p:pic>
          <p:nvPicPr>
            <p:cNvPr id="78" name="Picture 16" descr="http://www.innolution.com/images/made/uploads/icon-language/11b6b380861648c3088d56333f87572958b3c87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9972" y="531974"/>
              <a:ext cx="1033976" cy="1163914"/>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55575" y="1603513"/>
              <a:ext cx="1489510" cy="307777"/>
            </a:xfrm>
            <a:prstGeom prst="rect">
              <a:avLst/>
            </a:prstGeom>
            <a:noFill/>
          </p:spPr>
          <p:txBody>
            <a:bodyPr wrap="none" rtlCol="0">
              <a:spAutoFit/>
            </a:bodyPr>
            <a:lstStyle/>
            <a:p>
              <a:r>
                <a:rPr lang="en-US" sz="1400" dirty="0" smtClean="0">
                  <a:solidFill>
                    <a:schemeClr val="tx1"/>
                  </a:solidFill>
                </a:rPr>
                <a:t>Product Backlog</a:t>
              </a:r>
              <a:endParaRPr lang="en-US" sz="1400" dirty="0">
                <a:solidFill>
                  <a:schemeClr val="tx1"/>
                </a:solidFill>
              </a:endParaRPr>
            </a:p>
          </p:txBody>
        </p:sp>
      </p:grpSp>
      <p:grpSp>
        <p:nvGrpSpPr>
          <p:cNvPr id="80" name="Group 79"/>
          <p:cNvGrpSpPr/>
          <p:nvPr/>
        </p:nvGrpSpPr>
        <p:grpSpPr>
          <a:xfrm>
            <a:off x="430532" y="4018613"/>
            <a:ext cx="2457450" cy="2165153"/>
            <a:chOff x="160520" y="1936634"/>
            <a:chExt cx="2457450" cy="2165153"/>
          </a:xfrm>
        </p:grpSpPr>
        <p:pic>
          <p:nvPicPr>
            <p:cNvPr id="81" name="Picture 18" descr="Image result for sprint backlog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520" y="1936634"/>
              <a:ext cx="2457450" cy="1857376"/>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460375" y="3794010"/>
              <a:ext cx="1529586" cy="307777"/>
            </a:xfrm>
            <a:prstGeom prst="rect">
              <a:avLst/>
            </a:prstGeom>
            <a:noFill/>
          </p:spPr>
          <p:txBody>
            <a:bodyPr wrap="none" rtlCol="0">
              <a:spAutoFit/>
            </a:bodyPr>
            <a:lstStyle/>
            <a:p>
              <a:r>
                <a:rPr lang="en-US" sz="1400" dirty="0" smtClean="0">
                  <a:solidFill>
                    <a:schemeClr val="tx1"/>
                  </a:solidFill>
                </a:rPr>
                <a:t>Release Backlog</a:t>
              </a:r>
              <a:endParaRPr lang="en-US" sz="1400" dirty="0">
                <a:solidFill>
                  <a:schemeClr val="tx1"/>
                </a:solidFill>
              </a:endParaRPr>
            </a:p>
          </p:txBody>
        </p:sp>
      </p:grpSp>
      <p:sp>
        <p:nvSpPr>
          <p:cNvPr id="83" name="TextBox 82"/>
          <p:cNvSpPr txBox="1"/>
          <p:nvPr/>
        </p:nvSpPr>
        <p:spPr>
          <a:xfrm>
            <a:off x="3953719" y="6461024"/>
            <a:ext cx="1340432" cy="307777"/>
          </a:xfrm>
          <a:prstGeom prst="rect">
            <a:avLst/>
          </a:prstGeom>
          <a:noFill/>
        </p:spPr>
        <p:txBody>
          <a:bodyPr wrap="none" rtlCol="0">
            <a:spAutoFit/>
          </a:bodyPr>
          <a:lstStyle/>
          <a:p>
            <a:r>
              <a:rPr lang="en-US" sz="1400" dirty="0" smtClean="0">
                <a:solidFill>
                  <a:schemeClr val="tx1"/>
                </a:solidFill>
              </a:rPr>
              <a:t>Sprint Backlog</a:t>
            </a:r>
            <a:endParaRPr lang="en-US" sz="1400" dirty="0">
              <a:solidFill>
                <a:schemeClr val="tx1"/>
              </a:solidFill>
            </a:endParaRPr>
          </a:p>
        </p:txBody>
      </p:sp>
      <p:grpSp>
        <p:nvGrpSpPr>
          <p:cNvPr id="84" name="Group 83"/>
          <p:cNvGrpSpPr/>
          <p:nvPr/>
        </p:nvGrpSpPr>
        <p:grpSpPr>
          <a:xfrm>
            <a:off x="3919161" y="1973079"/>
            <a:ext cx="1399836" cy="1218216"/>
            <a:chOff x="8359399" y="771322"/>
            <a:chExt cx="1399836" cy="1218216"/>
          </a:xfrm>
        </p:grpSpPr>
        <p:pic>
          <p:nvPicPr>
            <p:cNvPr id="85" name="Picture 84"/>
            <p:cNvPicPr>
              <a:picLocks noChangeAspect="1"/>
            </p:cNvPicPr>
            <p:nvPr/>
          </p:nvPicPr>
          <p:blipFill>
            <a:blip r:embed="rId3"/>
            <a:stretch>
              <a:fillRect/>
            </a:stretch>
          </p:blipFill>
          <p:spPr>
            <a:xfrm>
              <a:off x="8359399" y="771322"/>
              <a:ext cx="1043970" cy="910439"/>
            </a:xfrm>
            <a:prstGeom prst="rect">
              <a:avLst/>
            </a:prstGeom>
          </p:spPr>
        </p:pic>
        <p:sp>
          <p:nvSpPr>
            <p:cNvPr id="86" name="TextBox 85"/>
            <p:cNvSpPr txBox="1"/>
            <p:nvPr/>
          </p:nvSpPr>
          <p:spPr>
            <a:xfrm>
              <a:off x="8359493" y="1681761"/>
              <a:ext cx="1399742" cy="307777"/>
            </a:xfrm>
            <a:prstGeom prst="rect">
              <a:avLst/>
            </a:prstGeom>
            <a:noFill/>
          </p:spPr>
          <p:txBody>
            <a:bodyPr wrap="none" rtlCol="0">
              <a:spAutoFit/>
            </a:bodyPr>
            <a:lstStyle/>
            <a:p>
              <a:r>
                <a:rPr lang="en-US" sz="1400" dirty="0" smtClean="0">
                  <a:solidFill>
                    <a:schemeClr val="tx1"/>
                  </a:solidFill>
                </a:rPr>
                <a:t>Sprint Planning</a:t>
              </a:r>
              <a:endParaRPr lang="en-US" sz="1400" dirty="0">
                <a:solidFill>
                  <a:schemeClr val="tx1"/>
                </a:solidFill>
              </a:endParaRPr>
            </a:p>
          </p:txBody>
        </p:sp>
      </p:grpSp>
      <p:grpSp>
        <p:nvGrpSpPr>
          <p:cNvPr id="87" name="Group 86"/>
          <p:cNvGrpSpPr/>
          <p:nvPr/>
        </p:nvGrpSpPr>
        <p:grpSpPr>
          <a:xfrm>
            <a:off x="982990" y="1191161"/>
            <a:ext cx="1378904" cy="863381"/>
            <a:chOff x="5068787" y="1268459"/>
            <a:chExt cx="1378904" cy="863381"/>
          </a:xfrm>
        </p:grpSpPr>
        <p:pic>
          <p:nvPicPr>
            <p:cNvPr id="88" name="Picture 2" descr="Image result for man icon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8141" y="1268459"/>
              <a:ext cx="483161" cy="61081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5068787" y="1824063"/>
              <a:ext cx="1378904" cy="307777"/>
            </a:xfrm>
            <a:prstGeom prst="rect">
              <a:avLst/>
            </a:prstGeom>
            <a:noFill/>
          </p:spPr>
          <p:txBody>
            <a:bodyPr wrap="none" rtlCol="0">
              <a:spAutoFit/>
            </a:bodyPr>
            <a:lstStyle/>
            <a:p>
              <a:r>
                <a:rPr lang="en-US" sz="1400" dirty="0" smtClean="0">
                  <a:solidFill>
                    <a:schemeClr val="tx1"/>
                  </a:solidFill>
                </a:rPr>
                <a:t>Product Owner</a:t>
              </a:r>
              <a:endParaRPr lang="en-US" sz="1400" dirty="0">
                <a:solidFill>
                  <a:schemeClr val="tx1"/>
                </a:solidFill>
              </a:endParaRPr>
            </a:p>
          </p:txBody>
        </p:sp>
      </p:grpSp>
      <p:grpSp>
        <p:nvGrpSpPr>
          <p:cNvPr id="90" name="Group 89"/>
          <p:cNvGrpSpPr/>
          <p:nvPr/>
        </p:nvGrpSpPr>
        <p:grpSpPr>
          <a:xfrm>
            <a:off x="1440983" y="2585502"/>
            <a:ext cx="1588897" cy="1208091"/>
            <a:chOff x="1223558" y="2426602"/>
            <a:chExt cx="1588897" cy="1208091"/>
          </a:xfrm>
        </p:grpSpPr>
        <p:pic>
          <p:nvPicPr>
            <p:cNvPr id="91" name="Picture 90"/>
            <p:cNvPicPr>
              <a:picLocks noChangeAspect="1"/>
            </p:cNvPicPr>
            <p:nvPr/>
          </p:nvPicPr>
          <p:blipFill>
            <a:blip r:embed="rId3"/>
            <a:stretch>
              <a:fillRect/>
            </a:stretch>
          </p:blipFill>
          <p:spPr>
            <a:xfrm>
              <a:off x="1411095" y="2426602"/>
              <a:ext cx="1043970" cy="910439"/>
            </a:xfrm>
            <a:prstGeom prst="rect">
              <a:avLst/>
            </a:prstGeom>
          </p:spPr>
        </p:pic>
        <p:sp>
          <p:nvSpPr>
            <p:cNvPr id="92" name="TextBox 91"/>
            <p:cNvSpPr txBox="1"/>
            <p:nvPr/>
          </p:nvSpPr>
          <p:spPr>
            <a:xfrm>
              <a:off x="1223558" y="3326916"/>
              <a:ext cx="1588897" cy="307777"/>
            </a:xfrm>
            <a:prstGeom prst="rect">
              <a:avLst/>
            </a:prstGeom>
            <a:noFill/>
          </p:spPr>
          <p:txBody>
            <a:bodyPr wrap="none" rtlCol="0">
              <a:spAutoFit/>
            </a:bodyPr>
            <a:lstStyle/>
            <a:p>
              <a:r>
                <a:rPr lang="en-US" sz="1400" dirty="0" smtClean="0">
                  <a:solidFill>
                    <a:schemeClr val="tx1"/>
                  </a:solidFill>
                </a:rPr>
                <a:t>Release Planning</a:t>
              </a:r>
              <a:endParaRPr lang="en-US" sz="1400" dirty="0">
                <a:solidFill>
                  <a:schemeClr val="tx1"/>
                </a:solidFill>
              </a:endParaRPr>
            </a:p>
          </p:txBody>
        </p:sp>
      </p:grpSp>
      <p:sp>
        <p:nvSpPr>
          <p:cNvPr id="93" name="Cloud Callout 92"/>
          <p:cNvSpPr/>
          <p:nvPr/>
        </p:nvSpPr>
        <p:spPr>
          <a:xfrm>
            <a:off x="8400079" y="5318731"/>
            <a:ext cx="1150692" cy="608668"/>
          </a:xfrm>
          <a:prstGeom prst="cloudCallout">
            <a:avLst>
              <a:gd name="adj1" fmla="val -57443"/>
              <a:gd name="adj2" fmla="val -86961"/>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rPr>
              <a:t>1-4 Weeks</a:t>
            </a:r>
            <a:endParaRPr lang="en-US" sz="1200">
              <a:solidFill>
                <a:schemeClr val="tx1"/>
              </a:solidFill>
            </a:endParaRPr>
          </a:p>
        </p:txBody>
      </p:sp>
    </p:spTree>
    <p:extLst>
      <p:ext uri="{BB962C8B-B14F-4D97-AF65-F5344CB8AC3E}">
        <p14:creationId xmlns:p14="http://schemas.microsoft.com/office/powerpoint/2010/main" val="3683513652"/>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Content Placeholder 2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636714" y="787400"/>
            <a:ext cx="8802687" cy="5384800"/>
          </a:xfrm>
        </p:spPr>
      </p:pic>
      <p:sp>
        <p:nvSpPr>
          <p:cNvPr id="2" name="Title 1"/>
          <p:cNvSpPr>
            <a:spLocks noGrp="1"/>
          </p:cNvSpPr>
          <p:nvPr>
            <p:ph type="title"/>
          </p:nvPr>
        </p:nvSpPr>
        <p:spPr/>
        <p:txBody>
          <a:bodyPr>
            <a:normAutofit fontScale="90000"/>
          </a:bodyPr>
          <a:lstStyle/>
          <a:p>
            <a:pPr>
              <a:defRPr/>
            </a:pPr>
            <a:r>
              <a:rPr smtClean="0"/>
              <a:t>Agile History</a:t>
            </a:r>
            <a:endParaRPr lang="en-IN"/>
          </a:p>
        </p:txBody>
      </p:sp>
      <p:sp>
        <p:nvSpPr>
          <p:cNvPr id="51205"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D77E94-0C52-468A-AE2D-74CE0004E7FA}" type="slidenum">
              <a:rPr lang="en-US" altLang="en-US" smtClean="0"/>
              <a:pPr/>
              <a:t>15</a:t>
            </a:fld>
            <a:endParaRPr lang="en-US" altLang="en-US" smtClean="0"/>
          </a:p>
        </p:txBody>
      </p:sp>
      <p:sp>
        <p:nvSpPr>
          <p:cNvPr id="51206" name="TextBox 7"/>
          <p:cNvSpPr txBox="1">
            <a:spLocks noChangeArrowheads="1"/>
          </p:cNvSpPr>
          <p:nvPr/>
        </p:nvSpPr>
        <p:spPr bwMode="auto">
          <a:xfrm>
            <a:off x="7010400" y="1981200"/>
            <a:ext cx="60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800" b="1">
                <a:solidFill>
                  <a:schemeClr val="tx1"/>
                </a:solidFill>
              </a:rPr>
              <a:t>1995</a:t>
            </a:r>
          </a:p>
          <a:p>
            <a:r>
              <a:rPr lang="en-US" altLang="en-US" sz="800" b="1">
                <a:solidFill>
                  <a:schemeClr val="tx1"/>
                </a:solidFill>
              </a:rPr>
              <a:t>DSDM</a:t>
            </a:r>
            <a:endParaRPr lang="en-IN" altLang="en-US" sz="800" b="1">
              <a:solidFill>
                <a:schemeClr val="tx1"/>
              </a:solidFill>
            </a:endParaRPr>
          </a:p>
        </p:txBody>
      </p:sp>
      <p:sp>
        <p:nvSpPr>
          <p:cNvPr id="9" name="Rounded Rectangle 8"/>
          <p:cNvSpPr/>
          <p:nvPr/>
        </p:nvSpPr>
        <p:spPr>
          <a:xfrm>
            <a:off x="6858000" y="2611438"/>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0" name="Rounded Rectangle 9"/>
          <p:cNvSpPr/>
          <p:nvPr/>
        </p:nvSpPr>
        <p:spPr>
          <a:xfrm>
            <a:off x="7467600" y="1447800"/>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 name="Rounded Rectangle 10"/>
          <p:cNvSpPr/>
          <p:nvPr/>
        </p:nvSpPr>
        <p:spPr>
          <a:xfrm>
            <a:off x="8135938" y="2206625"/>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 name="Rounded Rectangle 11"/>
          <p:cNvSpPr/>
          <p:nvPr/>
        </p:nvSpPr>
        <p:spPr>
          <a:xfrm>
            <a:off x="9144000" y="2725738"/>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3" name="Rounded Rectangle 12"/>
          <p:cNvSpPr/>
          <p:nvPr/>
        </p:nvSpPr>
        <p:spPr>
          <a:xfrm>
            <a:off x="8077200" y="3886200"/>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4" name="Rounded Rectangle 13"/>
          <p:cNvSpPr/>
          <p:nvPr/>
        </p:nvSpPr>
        <p:spPr>
          <a:xfrm>
            <a:off x="7239000" y="4572000"/>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 name="Rounded Rectangle 14"/>
          <p:cNvSpPr/>
          <p:nvPr/>
        </p:nvSpPr>
        <p:spPr>
          <a:xfrm>
            <a:off x="7620000" y="5410200"/>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 name="Rounded Rectangle 15"/>
          <p:cNvSpPr/>
          <p:nvPr/>
        </p:nvSpPr>
        <p:spPr>
          <a:xfrm>
            <a:off x="6629400" y="5943600"/>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7" name="Rounded Rectangle 16"/>
          <p:cNvSpPr/>
          <p:nvPr/>
        </p:nvSpPr>
        <p:spPr>
          <a:xfrm>
            <a:off x="4724400" y="4648200"/>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8" name="Rounded Rectangle 17"/>
          <p:cNvSpPr/>
          <p:nvPr/>
        </p:nvSpPr>
        <p:spPr>
          <a:xfrm>
            <a:off x="8763000" y="5029200"/>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9" name="Rounded Rectangle 18"/>
          <p:cNvSpPr/>
          <p:nvPr/>
        </p:nvSpPr>
        <p:spPr>
          <a:xfrm>
            <a:off x="2398714" y="3976689"/>
            <a:ext cx="1335087" cy="2317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0" name="Rounded Rectangle 19"/>
          <p:cNvSpPr/>
          <p:nvPr/>
        </p:nvSpPr>
        <p:spPr>
          <a:xfrm>
            <a:off x="2570164" y="2166938"/>
            <a:ext cx="1239837" cy="2714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1" name="Rounded Rectangle 20"/>
          <p:cNvSpPr/>
          <p:nvPr/>
        </p:nvSpPr>
        <p:spPr>
          <a:xfrm>
            <a:off x="6172200" y="1219200"/>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 name="Rounded Rectangle 21"/>
          <p:cNvSpPr/>
          <p:nvPr/>
        </p:nvSpPr>
        <p:spPr>
          <a:xfrm>
            <a:off x="5410200" y="5562600"/>
            <a:ext cx="12192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Tree>
    <p:extLst>
      <p:ext uri="{BB962C8B-B14F-4D97-AF65-F5344CB8AC3E}">
        <p14:creationId xmlns:p14="http://schemas.microsoft.com/office/powerpoint/2010/main" val="9788047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3">
            <a:alphaModFix/>
          </a:blip>
          <a:srcRect/>
          <a:stretch/>
        </p:blipFill>
        <p:spPr>
          <a:xfrm>
            <a:off x="8153401" y="1524001"/>
            <a:ext cx="2184399" cy="2666999"/>
          </a:xfrm>
          <a:prstGeom prst="rect">
            <a:avLst/>
          </a:prstGeom>
          <a:noFill/>
          <a:ln>
            <a:noFill/>
          </a:ln>
        </p:spPr>
      </p:pic>
      <p:sp>
        <p:nvSpPr>
          <p:cNvPr id="160" name="Shape 160"/>
          <p:cNvSpPr txBox="1">
            <a:spLocks noGrp="1"/>
          </p:cNvSpPr>
          <p:nvPr>
            <p:ph sz="quarter" idx="10"/>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spcBef>
                <a:spcPts val="0"/>
              </a:spcBef>
              <a:spcAft>
                <a:spcPts val="0"/>
              </a:spcAft>
              <a:buClr>
                <a:srgbClr val="CC0000"/>
              </a:buClr>
              <a:buSzPct val="100000"/>
            </a:pPr>
            <a:r>
              <a:rPr lang="en-US" dirty="0">
                <a:solidFill>
                  <a:srgbClr val="000000"/>
                </a:solidFill>
                <a:latin typeface="Verdana"/>
                <a:ea typeface="Verdana"/>
                <a:cs typeface="Verdana"/>
                <a:sym typeface="Verdana"/>
              </a:rPr>
              <a:t>Jeff Sutherland</a:t>
            </a:r>
          </a:p>
          <a:p>
            <a:pPr lvl="1">
              <a:spcBef>
                <a:spcPts val="400"/>
              </a:spcBef>
              <a:spcAft>
                <a:spcPts val="0"/>
              </a:spcAft>
              <a:buClr>
                <a:srgbClr val="CC0000"/>
              </a:buClr>
              <a:buSzPct val="100000"/>
            </a:pPr>
            <a:r>
              <a:rPr lang="en-US" sz="1900" dirty="0">
                <a:solidFill>
                  <a:srgbClr val="000000"/>
                </a:solidFill>
                <a:latin typeface="Verdana"/>
                <a:ea typeface="Verdana"/>
                <a:cs typeface="Verdana"/>
                <a:sym typeface="Verdana"/>
              </a:rPr>
              <a:t>Initial Scrums at Easel Corp in 1993</a:t>
            </a:r>
          </a:p>
          <a:p>
            <a:pPr lvl="1">
              <a:spcBef>
                <a:spcPts val="400"/>
              </a:spcBef>
              <a:spcAft>
                <a:spcPts val="0"/>
              </a:spcAft>
              <a:buClr>
                <a:srgbClr val="CC0000"/>
              </a:buClr>
              <a:buSzPct val="100000"/>
            </a:pPr>
            <a:r>
              <a:rPr lang="en-US" sz="1900" dirty="0">
                <a:solidFill>
                  <a:srgbClr val="000000"/>
                </a:solidFill>
                <a:latin typeface="Verdana"/>
                <a:ea typeface="Verdana"/>
                <a:cs typeface="Verdana"/>
                <a:sym typeface="Verdana"/>
              </a:rPr>
              <a:t>IDX and nearly 600 people doing Scrum</a:t>
            </a:r>
          </a:p>
          <a:p>
            <a:pPr lvl="1">
              <a:spcBef>
                <a:spcPts val="400"/>
              </a:spcBef>
              <a:spcAft>
                <a:spcPts val="0"/>
              </a:spcAft>
              <a:buClr>
                <a:srgbClr val="CC0000"/>
              </a:buClr>
              <a:buSzPct val="100000"/>
            </a:pPr>
            <a:r>
              <a:rPr lang="en-US" sz="1900" dirty="0">
                <a:solidFill>
                  <a:srgbClr val="000000"/>
                </a:solidFill>
                <a:latin typeface="Verdana"/>
                <a:ea typeface="Verdana"/>
                <a:cs typeface="Verdana"/>
                <a:sym typeface="Verdana"/>
              </a:rPr>
              <a:t>Not just for trivial projects</a:t>
            </a:r>
          </a:p>
          <a:p>
            <a:pPr marL="1200150" lvl="2" indent="-285750">
              <a:spcBef>
                <a:spcPts val="400"/>
              </a:spcBef>
              <a:spcAft>
                <a:spcPts val="0"/>
              </a:spcAft>
              <a:buClr>
                <a:srgbClr val="CC0000"/>
              </a:buClr>
              <a:buSzPct val="100000"/>
            </a:pPr>
            <a:r>
              <a:rPr lang="en-US" sz="1800" dirty="0">
                <a:solidFill>
                  <a:srgbClr val="000000"/>
                </a:solidFill>
                <a:latin typeface="Verdana"/>
                <a:ea typeface="Verdana"/>
                <a:cs typeface="Verdana"/>
                <a:sym typeface="Verdana"/>
              </a:rPr>
              <a:t>FDA-approved, life-critical software for x-rays and MRIs</a:t>
            </a:r>
          </a:p>
          <a:p>
            <a:pPr>
              <a:spcBef>
                <a:spcPts val="500"/>
              </a:spcBef>
              <a:spcAft>
                <a:spcPts val="0"/>
              </a:spcAft>
              <a:buClr>
                <a:srgbClr val="CC0000"/>
              </a:buClr>
              <a:buSzPct val="100000"/>
            </a:pPr>
            <a:r>
              <a:rPr lang="en-US" dirty="0">
                <a:solidFill>
                  <a:srgbClr val="000000"/>
                </a:solidFill>
                <a:latin typeface="Verdana"/>
                <a:ea typeface="Verdana"/>
                <a:cs typeface="Verdana"/>
                <a:sym typeface="Verdana"/>
              </a:rPr>
              <a:t>Ken </a:t>
            </a:r>
            <a:r>
              <a:rPr lang="en-US" dirty="0" err="1">
                <a:solidFill>
                  <a:srgbClr val="000000"/>
                </a:solidFill>
                <a:latin typeface="Verdana"/>
                <a:ea typeface="Verdana"/>
                <a:cs typeface="Verdana"/>
                <a:sym typeface="Verdana"/>
              </a:rPr>
              <a:t>Schwaber</a:t>
            </a:r>
            <a:endParaRPr lang="en-US" dirty="0">
              <a:solidFill>
                <a:srgbClr val="000000"/>
              </a:solidFill>
              <a:latin typeface="Verdana"/>
              <a:ea typeface="Verdana"/>
              <a:cs typeface="Verdana"/>
              <a:sym typeface="Verdana"/>
            </a:endParaRPr>
          </a:p>
          <a:p>
            <a:pPr lvl="1">
              <a:spcBef>
                <a:spcPts val="400"/>
              </a:spcBef>
              <a:spcAft>
                <a:spcPts val="0"/>
              </a:spcAft>
              <a:buClr>
                <a:srgbClr val="CC0000"/>
              </a:buClr>
              <a:buSzPct val="100000"/>
            </a:pPr>
            <a:r>
              <a:rPr lang="en-US" sz="1900" dirty="0">
                <a:solidFill>
                  <a:srgbClr val="000000"/>
                </a:solidFill>
                <a:latin typeface="Verdana"/>
                <a:ea typeface="Verdana"/>
                <a:cs typeface="Verdana"/>
                <a:sym typeface="Verdana"/>
              </a:rPr>
              <a:t>ADM (Adaptive Dev Methods)</a:t>
            </a:r>
          </a:p>
          <a:p>
            <a:pPr lvl="1">
              <a:spcBef>
                <a:spcPts val="400"/>
              </a:spcBef>
              <a:spcAft>
                <a:spcPts val="0"/>
              </a:spcAft>
              <a:buClr>
                <a:srgbClr val="CC0000"/>
              </a:buClr>
              <a:buSzPct val="100000"/>
            </a:pPr>
            <a:r>
              <a:rPr lang="en-US" sz="1900" dirty="0">
                <a:solidFill>
                  <a:srgbClr val="000000"/>
                </a:solidFill>
                <a:latin typeface="Verdana"/>
                <a:ea typeface="Verdana"/>
                <a:cs typeface="Verdana"/>
                <a:sym typeface="Verdana"/>
              </a:rPr>
              <a:t>Initial definitions of Scrum at OOPSLA 96 with Sutherland</a:t>
            </a:r>
          </a:p>
          <a:p>
            <a:pPr>
              <a:spcBef>
                <a:spcPts val="500"/>
              </a:spcBef>
              <a:spcAft>
                <a:spcPts val="0"/>
              </a:spcAft>
              <a:buClr>
                <a:srgbClr val="CC0000"/>
              </a:buClr>
              <a:buSzPct val="100000"/>
            </a:pPr>
            <a:r>
              <a:rPr lang="en-US" dirty="0">
                <a:solidFill>
                  <a:srgbClr val="000000"/>
                </a:solidFill>
                <a:latin typeface="Verdana"/>
                <a:ea typeface="Verdana"/>
                <a:cs typeface="Verdana"/>
                <a:sym typeface="Verdana"/>
              </a:rPr>
              <a:t>Mike </a:t>
            </a:r>
            <a:r>
              <a:rPr lang="en-US" dirty="0" err="1">
                <a:solidFill>
                  <a:srgbClr val="000000"/>
                </a:solidFill>
                <a:latin typeface="Verdana"/>
                <a:ea typeface="Verdana"/>
                <a:cs typeface="Verdana"/>
                <a:sym typeface="Verdana"/>
              </a:rPr>
              <a:t>Beedle</a:t>
            </a:r>
            <a:endParaRPr lang="en-US" dirty="0">
              <a:solidFill>
                <a:srgbClr val="000000"/>
              </a:solidFill>
              <a:latin typeface="Verdana"/>
              <a:ea typeface="Verdana"/>
              <a:cs typeface="Verdana"/>
              <a:sym typeface="Verdana"/>
            </a:endParaRPr>
          </a:p>
          <a:p>
            <a:pPr lvl="1">
              <a:spcBef>
                <a:spcPts val="400"/>
              </a:spcBef>
              <a:spcAft>
                <a:spcPts val="0"/>
              </a:spcAft>
              <a:buClr>
                <a:srgbClr val="CC0000"/>
              </a:buClr>
              <a:buSzPct val="100000"/>
            </a:pPr>
            <a:r>
              <a:rPr lang="en-US" sz="1900" dirty="0">
                <a:solidFill>
                  <a:srgbClr val="000000"/>
                </a:solidFill>
                <a:latin typeface="Verdana"/>
                <a:ea typeface="Verdana"/>
                <a:cs typeface="Verdana"/>
                <a:sym typeface="Verdana"/>
              </a:rPr>
              <a:t>Scrum patterns in PLOPD4</a:t>
            </a:r>
          </a:p>
        </p:txBody>
      </p:sp>
      <p:sp>
        <p:nvSpPr>
          <p:cNvPr id="159" name="Shape 159"/>
          <p:cNvSpPr txBox="1">
            <a:spLocks noGrp="1"/>
          </p:cNvSpPr>
          <p:nvPr>
            <p:ph type="title"/>
          </p:nvPr>
        </p:nvSpPr>
        <p:spPr>
          <a:prstGeom prst="rect">
            <a:avLst/>
          </a:prstGeom>
          <a:noFill/>
          <a:ln>
            <a:noFill/>
          </a:ln>
        </p:spPr>
        <p:txBody>
          <a:bodyPr vert="horz" wrap="square" lIns="50800" tIns="50800" rIns="50800" bIns="50800" numCol="1" anchor="b" anchorCtr="0" compatLnSpc="1">
            <a:prstTxWarp prst="textNoShape">
              <a:avLst/>
            </a:prstTxWarp>
            <a:noAutofit/>
          </a:bodyPr>
          <a:lstStyle/>
          <a:p>
            <a:pPr>
              <a:spcBef>
                <a:spcPts val="0"/>
              </a:spcBef>
              <a:spcAft>
                <a:spcPts val="0"/>
              </a:spcAft>
              <a:buClr>
                <a:srgbClr val="000000"/>
              </a:buClr>
              <a:buSzPct val="25000"/>
            </a:pPr>
            <a:r>
              <a:rPr lang="en-US" sz="3800" b="0" dirty="0">
                <a:solidFill>
                  <a:srgbClr val="000000"/>
                </a:solidFill>
                <a:latin typeface="Verdana"/>
                <a:ea typeface="Verdana"/>
                <a:cs typeface="Verdana"/>
                <a:sym typeface="Verdana"/>
              </a:rPr>
              <a:t>Scrum origins</a:t>
            </a:r>
          </a:p>
        </p:txBody>
      </p:sp>
      <p:sp>
        <p:nvSpPr>
          <p:cNvPr id="162" name="Shape 162"/>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spTree>
    <p:extLst>
      <p:ext uri="{BB962C8B-B14F-4D97-AF65-F5344CB8AC3E}">
        <p14:creationId xmlns:p14="http://schemas.microsoft.com/office/powerpoint/2010/main" val="1625639353"/>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a:stretch/>
        </p:blipFill>
        <p:spPr>
          <a:xfrm>
            <a:off x="1600200" y="243104"/>
            <a:ext cx="9144000" cy="6018212"/>
          </a:xfrm>
          <a:prstGeom prst="rect">
            <a:avLst/>
          </a:prstGeom>
          <a:noFill/>
          <a:ln>
            <a:noFill/>
          </a:ln>
        </p:spPr>
      </p:pic>
      <p:sp>
        <p:nvSpPr>
          <p:cNvPr id="2" name="Oval Callout 1"/>
          <p:cNvSpPr/>
          <p:nvPr/>
        </p:nvSpPr>
        <p:spPr>
          <a:xfrm>
            <a:off x="4856137" y="480447"/>
            <a:ext cx="2495227" cy="139484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Involved People</a:t>
            </a:r>
          </a:p>
          <a:p>
            <a:pPr algn="ctr"/>
            <a:r>
              <a:rPr lang="en-US" dirty="0"/>
              <a:t>(Chickens)</a:t>
            </a:r>
          </a:p>
        </p:txBody>
      </p:sp>
      <p:sp>
        <p:nvSpPr>
          <p:cNvPr id="4" name="Oval Callout 3"/>
          <p:cNvSpPr/>
          <p:nvPr/>
        </p:nvSpPr>
        <p:spPr>
          <a:xfrm>
            <a:off x="6622942" y="4556503"/>
            <a:ext cx="2433234" cy="1704813"/>
          </a:xfrm>
          <a:prstGeom prst="wedgeEllipseCallout">
            <a:avLst>
              <a:gd name="adj1" fmla="val -25245"/>
              <a:gd name="adj2" fmla="val -88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Committed People </a:t>
            </a:r>
            <a:r>
              <a:rPr lang="en-US" dirty="0"/>
              <a:t>(Pigs)</a:t>
            </a:r>
          </a:p>
        </p:txBody>
      </p:sp>
      <p:sp>
        <p:nvSpPr>
          <p:cNvPr id="5" name="Oval Callout 4"/>
          <p:cNvSpPr/>
          <p:nvPr/>
        </p:nvSpPr>
        <p:spPr>
          <a:xfrm>
            <a:off x="2774951" y="1766808"/>
            <a:ext cx="1833212" cy="1301857"/>
          </a:xfrm>
          <a:prstGeom prst="wedgeEllipseCallout">
            <a:avLst>
              <a:gd name="adj1" fmla="val 69528"/>
              <a:gd name="adj2" fmla="val 530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Scrum Master</a:t>
            </a:r>
          </a:p>
        </p:txBody>
      </p:sp>
    </p:spTree>
    <p:extLst>
      <p:ext uri="{BB962C8B-B14F-4D97-AF65-F5344CB8AC3E}">
        <p14:creationId xmlns:p14="http://schemas.microsoft.com/office/powerpoint/2010/main" val="3453316440"/>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Manifesto for Agile Software Development </a:t>
            </a:r>
            <a:endParaRPr lang="en-US" dirty="0"/>
          </a:p>
        </p:txBody>
      </p:sp>
      <p:sp>
        <p:nvSpPr>
          <p:cNvPr id="206" name="Shape 20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rgbClr val="FF9900"/>
              </a:buClr>
              <a:buSzPct val="100000"/>
            </a:pPr>
            <a:r>
              <a:rPr lang="en-US" sz="3100" b="1" dirty="0">
                <a:solidFill>
                  <a:srgbClr val="CC0000"/>
                </a:solidFill>
                <a:latin typeface="Verdana"/>
                <a:ea typeface="Verdana"/>
                <a:cs typeface="Verdana"/>
                <a:sym typeface="Verdana"/>
              </a:rPr>
              <a:t>Individuals and interactions</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process and tools</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Working software</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comprehensive documentation</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Customer collaboration</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contract negotiation</a:t>
            </a:r>
          </a:p>
          <a:p>
            <a:pPr marL="457200" indent="-457200">
              <a:lnSpc>
                <a:spcPct val="150000"/>
              </a:lnSpc>
              <a:spcBef>
                <a:spcPts val="800"/>
              </a:spcBef>
              <a:spcAft>
                <a:spcPts val="0"/>
              </a:spcAft>
              <a:buClr>
                <a:srgbClr val="FF9900"/>
              </a:buClr>
              <a:buSzPct val="100000"/>
            </a:pPr>
            <a:r>
              <a:rPr lang="en-US" sz="3100" b="1" dirty="0">
                <a:solidFill>
                  <a:srgbClr val="CC0000"/>
                </a:solidFill>
                <a:latin typeface="Verdana"/>
                <a:ea typeface="Verdana"/>
                <a:cs typeface="Verdana"/>
                <a:sym typeface="Verdana"/>
              </a:rPr>
              <a:t>Responding to change</a:t>
            </a:r>
            <a:r>
              <a:rPr lang="en-US" sz="3100" dirty="0">
                <a:solidFill>
                  <a:srgbClr val="000000"/>
                </a:solidFill>
                <a:latin typeface="Verdana"/>
                <a:ea typeface="Verdana"/>
                <a:cs typeface="Verdana"/>
                <a:sym typeface="Verdana"/>
              </a:rPr>
              <a:t> </a:t>
            </a:r>
            <a:r>
              <a:rPr lang="en-US" sz="1900" dirty="0">
                <a:solidFill>
                  <a:srgbClr val="000000"/>
                </a:solidFill>
                <a:latin typeface="Verdana"/>
                <a:ea typeface="Verdana"/>
                <a:cs typeface="Verdana"/>
                <a:sym typeface="Verdana"/>
              </a:rPr>
              <a:t>over following a plan </a:t>
            </a:r>
          </a:p>
          <a:p>
            <a:pPr marL="0" indent="0">
              <a:lnSpc>
                <a:spcPct val="150000"/>
              </a:lnSpc>
              <a:spcBef>
                <a:spcPts val="700"/>
              </a:spcBef>
              <a:spcAft>
                <a:spcPts val="0"/>
              </a:spcAft>
              <a:buClr>
                <a:srgbClr val="000000"/>
              </a:buClr>
              <a:buNone/>
            </a:pPr>
            <a:endParaRPr sz="1900" dirty="0">
              <a:solidFill>
                <a:srgbClr val="000000"/>
              </a:solidFill>
              <a:latin typeface="Verdana"/>
              <a:ea typeface="Verdana"/>
              <a:cs typeface="Verdana"/>
              <a:sym typeface="Verdana"/>
            </a:endParaRPr>
          </a:p>
          <a:p>
            <a:pPr marL="0" indent="0">
              <a:lnSpc>
                <a:spcPct val="150000"/>
              </a:lnSpc>
              <a:spcBef>
                <a:spcPts val="500"/>
              </a:spcBef>
              <a:spcAft>
                <a:spcPts val="0"/>
              </a:spcAft>
              <a:buClr>
                <a:srgbClr val="000000"/>
              </a:buClr>
              <a:buSzPct val="25000"/>
              <a:buNone/>
            </a:pPr>
            <a:r>
              <a:rPr lang="en-US" sz="1900" dirty="0">
                <a:solidFill>
                  <a:srgbClr val="000000"/>
                </a:solidFill>
                <a:latin typeface="Verdana"/>
                <a:ea typeface="Verdana"/>
                <a:cs typeface="Verdana"/>
                <a:sym typeface="Verdana"/>
              </a:rPr>
              <a:t>That is, while there is value in the items on the right, we value the items on the left more. </a:t>
            </a:r>
          </a:p>
        </p:txBody>
      </p:sp>
    </p:spTree>
    <p:extLst>
      <p:ext uri="{BB962C8B-B14F-4D97-AF65-F5344CB8AC3E}">
        <p14:creationId xmlns:p14="http://schemas.microsoft.com/office/powerpoint/2010/main" val="4100535705"/>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12" name="Shape 21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rgbClr val="FF9900"/>
              </a:buClr>
              <a:buSzPct val="100000"/>
              <a:buFont typeface="+mj-lt"/>
              <a:buAutoNum type="arabicPeriod"/>
            </a:pPr>
            <a:r>
              <a:rPr lang="en-US" sz="2300" dirty="0">
                <a:solidFill>
                  <a:srgbClr val="000000"/>
                </a:solidFill>
                <a:latin typeface="Verdana"/>
                <a:ea typeface="Verdana"/>
                <a:cs typeface="Verdana"/>
                <a:sym typeface="Verdana"/>
              </a:rPr>
              <a:t>Our highest priority is to satisfy the customer through </a:t>
            </a:r>
            <a:r>
              <a:rPr lang="en-US" sz="2300" b="1" i="1" dirty="0">
                <a:solidFill>
                  <a:srgbClr val="CC0000"/>
                </a:solidFill>
                <a:latin typeface="Verdana"/>
                <a:ea typeface="Verdana"/>
                <a:cs typeface="Verdana"/>
                <a:sym typeface="Verdana"/>
              </a:rPr>
              <a:t>early and continuous delivery</a:t>
            </a:r>
            <a:r>
              <a:rPr lang="en-US" sz="2300" dirty="0">
                <a:solidFill>
                  <a:srgbClr val="000000"/>
                </a:solidFill>
                <a:latin typeface="Verdana"/>
                <a:ea typeface="Verdana"/>
                <a:cs typeface="Verdana"/>
                <a:sym typeface="Verdana"/>
              </a:rPr>
              <a:t> of valuable software.</a:t>
            </a:r>
          </a:p>
          <a:p>
            <a:pPr marL="457200" indent="-457200">
              <a:lnSpc>
                <a:spcPct val="150000"/>
              </a:lnSpc>
              <a:spcBef>
                <a:spcPts val="500"/>
              </a:spcBef>
              <a:spcAft>
                <a:spcPts val="0"/>
              </a:spcAft>
              <a:buClr>
                <a:srgbClr val="FF9900"/>
              </a:buClr>
              <a:buSzPct val="100000"/>
              <a:buFont typeface="+mj-lt"/>
              <a:buAutoNum type="arabicPeriod"/>
            </a:pPr>
            <a:r>
              <a:rPr lang="en-US" sz="2300" b="1" i="1" dirty="0">
                <a:solidFill>
                  <a:srgbClr val="CC0000"/>
                </a:solidFill>
                <a:latin typeface="Verdana"/>
                <a:ea typeface="Verdana"/>
                <a:cs typeface="Verdana"/>
                <a:sym typeface="Verdana"/>
              </a:rPr>
              <a:t>Welcome changing requirements</a:t>
            </a:r>
            <a:r>
              <a:rPr lang="en-US" sz="2300" dirty="0">
                <a:solidFill>
                  <a:srgbClr val="000000"/>
                </a:solidFill>
                <a:latin typeface="Verdana"/>
                <a:ea typeface="Verdana"/>
                <a:cs typeface="Verdana"/>
                <a:sym typeface="Verdana"/>
              </a:rPr>
              <a:t>, even late in development. Agile processes harness change for the customer’s competitive advantage.</a:t>
            </a:r>
          </a:p>
          <a:p>
            <a:pPr marL="457200" indent="-457200">
              <a:lnSpc>
                <a:spcPct val="150000"/>
              </a:lnSpc>
              <a:spcBef>
                <a:spcPts val="500"/>
              </a:spcBef>
              <a:spcAft>
                <a:spcPts val="0"/>
              </a:spcAft>
              <a:buClr>
                <a:srgbClr val="FF9900"/>
              </a:buClr>
              <a:buSzPct val="100000"/>
              <a:buFont typeface="+mj-lt"/>
              <a:buAutoNum type="arabicPeriod"/>
            </a:pPr>
            <a:r>
              <a:rPr lang="en-US" sz="2300" b="1" i="1" dirty="0">
                <a:solidFill>
                  <a:srgbClr val="CC0000"/>
                </a:solidFill>
                <a:latin typeface="Verdana"/>
                <a:ea typeface="Verdana"/>
                <a:cs typeface="Verdana"/>
                <a:sym typeface="Verdana"/>
              </a:rPr>
              <a:t>Deliver working software frequently</a:t>
            </a:r>
            <a:r>
              <a:rPr lang="en-US" sz="2300" dirty="0">
                <a:solidFill>
                  <a:srgbClr val="000000"/>
                </a:solidFill>
                <a:latin typeface="Verdana"/>
                <a:ea typeface="Verdana"/>
                <a:cs typeface="Verdana"/>
                <a:sym typeface="Verdana"/>
              </a:rPr>
              <a:t>, from a couple of weeks to a couple of months, with a preference to the shorter time scale.</a:t>
            </a:r>
          </a:p>
          <a:p>
            <a:pPr marL="457200" indent="-457200">
              <a:lnSpc>
                <a:spcPct val="150000"/>
              </a:lnSpc>
              <a:spcBef>
                <a:spcPts val="500"/>
              </a:spcBef>
              <a:spcAft>
                <a:spcPts val="0"/>
              </a:spcAft>
              <a:buClr>
                <a:srgbClr val="FF9900"/>
              </a:buClr>
              <a:buSzPct val="100000"/>
              <a:buFont typeface="+mj-lt"/>
              <a:buAutoNum type="arabicPeriod"/>
            </a:pPr>
            <a:r>
              <a:rPr lang="en-US" sz="2300" b="1" i="1" dirty="0">
                <a:solidFill>
                  <a:srgbClr val="CC0000"/>
                </a:solidFill>
                <a:latin typeface="Verdana"/>
                <a:ea typeface="Verdana"/>
                <a:cs typeface="Verdana"/>
                <a:sym typeface="Verdana"/>
              </a:rPr>
              <a:t>Business people and developers</a:t>
            </a:r>
            <a:r>
              <a:rPr lang="en-US" sz="2300" dirty="0">
                <a:solidFill>
                  <a:srgbClr val="000000"/>
                </a:solidFill>
                <a:latin typeface="Verdana"/>
                <a:ea typeface="Verdana"/>
                <a:cs typeface="Verdana"/>
                <a:sym typeface="Verdana"/>
              </a:rPr>
              <a:t> must work together daily throughout the project</a:t>
            </a:r>
          </a:p>
        </p:txBody>
      </p:sp>
    </p:spTree>
    <p:extLst>
      <p:ext uri="{BB962C8B-B14F-4D97-AF65-F5344CB8AC3E}">
        <p14:creationId xmlns:p14="http://schemas.microsoft.com/office/powerpoint/2010/main" val="959643904"/>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2083268" y="1844300"/>
            <a:ext cx="7942217" cy="3284091"/>
          </a:xfrm>
          <a:prstGeom prst="rect">
            <a:avLst/>
          </a:prstGeom>
          <a:noFill/>
          <a:ln>
            <a:noFill/>
          </a:ln>
        </p:spPr>
        <p:txBody>
          <a:bodyPr vert="horz" wrap="square" lIns="50800" tIns="50800" rIns="50800" bIns="50800" numCol="1" anchor="b" anchorCtr="0" compatLnSpc="1">
            <a:prstTxWarp prst="textNoShape">
              <a:avLst/>
            </a:prstTxWarp>
            <a:noAutofit/>
          </a:bodyPr>
          <a:lstStyle/>
          <a:p>
            <a:pPr>
              <a:buClr>
                <a:srgbClr val="000000"/>
              </a:buClr>
              <a:buSzPct val="25000"/>
            </a:pPr>
            <a:r>
              <a:rPr lang="en-US" altLang="en-US" sz="4000" b="1" dirty="0">
                <a:solidFill>
                  <a:srgbClr val="000000"/>
                </a:solidFill>
              </a:rPr>
              <a:t>Faculty &amp; Participants</a:t>
            </a:r>
            <a:br>
              <a:rPr lang="en-US" altLang="en-US" sz="4000" b="1" dirty="0">
                <a:solidFill>
                  <a:srgbClr val="000000"/>
                </a:solidFill>
              </a:rPr>
            </a:br>
            <a:r>
              <a:rPr lang="en-US" altLang="en-US" sz="4000" b="1" dirty="0">
                <a:solidFill>
                  <a:srgbClr val="000000"/>
                </a:solidFill>
              </a:rPr>
              <a:t>An Introduction</a:t>
            </a:r>
            <a:br>
              <a:rPr lang="en-US" altLang="en-US" sz="4000" b="1" dirty="0">
                <a:solidFill>
                  <a:srgbClr val="000000"/>
                </a:solidFill>
              </a:rPr>
            </a:br>
            <a:r>
              <a:rPr lang="en-US" altLang="en-US" sz="4000" b="1" dirty="0">
                <a:solidFill>
                  <a:srgbClr val="000000"/>
                </a:solidFill>
              </a:rPr>
              <a:t/>
            </a:r>
            <a:br>
              <a:rPr lang="en-US" altLang="en-US" sz="4000" b="1" dirty="0">
                <a:solidFill>
                  <a:srgbClr val="000000"/>
                </a:solidFill>
              </a:rPr>
            </a:br>
            <a:r>
              <a:rPr lang="en-US" sz="3600" dirty="0">
                <a:solidFill>
                  <a:srgbClr val="000000"/>
                </a:solidFill>
              </a:rPr>
              <a:t>Name, Role, Experience, Current Challenge, Hobby</a:t>
            </a:r>
            <a:endParaRPr lang="en-US" sz="3600"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514619646"/>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18" name="Shape 21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lnSpc>
                <a:spcPct val="150000"/>
              </a:lnSpc>
              <a:spcBef>
                <a:spcPts val="0"/>
              </a:spcBef>
              <a:spcAft>
                <a:spcPts val="0"/>
              </a:spcAft>
              <a:buClr>
                <a:srgbClr val="FF9900"/>
              </a:buClr>
              <a:buSzPct val="100000"/>
              <a:buFont typeface="+mj-lt"/>
              <a:buAutoNum type="arabicPeriod" startAt="5"/>
            </a:pPr>
            <a:r>
              <a:rPr lang="en-US" sz="2200" dirty="0">
                <a:solidFill>
                  <a:srgbClr val="000000"/>
                </a:solidFill>
                <a:latin typeface="Verdana"/>
                <a:ea typeface="Verdana"/>
                <a:cs typeface="Verdana"/>
                <a:sym typeface="Verdana"/>
              </a:rPr>
              <a:t>Build projects around </a:t>
            </a:r>
            <a:r>
              <a:rPr lang="en-US" sz="2200" b="1" i="1" dirty="0">
                <a:solidFill>
                  <a:srgbClr val="CC0000"/>
                </a:solidFill>
                <a:latin typeface="Verdana"/>
                <a:ea typeface="Verdana"/>
                <a:cs typeface="Verdana"/>
                <a:sym typeface="Verdana"/>
              </a:rPr>
              <a:t>motivated individuals</a:t>
            </a:r>
            <a:r>
              <a:rPr lang="en-US" sz="2200" dirty="0">
                <a:solidFill>
                  <a:srgbClr val="000000"/>
                </a:solidFill>
                <a:latin typeface="Verdana"/>
                <a:ea typeface="Verdana"/>
                <a:cs typeface="Verdana"/>
                <a:sym typeface="Verdana"/>
              </a:rPr>
              <a:t>. Give them the environment and support they need, and </a:t>
            </a:r>
            <a:r>
              <a:rPr lang="en-US" sz="2200" b="1" i="1" dirty="0">
                <a:solidFill>
                  <a:srgbClr val="CC0000"/>
                </a:solidFill>
                <a:latin typeface="Verdana"/>
                <a:ea typeface="Verdana"/>
                <a:cs typeface="Verdana"/>
                <a:sym typeface="Verdana"/>
              </a:rPr>
              <a:t>trust them</a:t>
            </a:r>
            <a:r>
              <a:rPr lang="en-US" sz="2200" dirty="0">
                <a:solidFill>
                  <a:srgbClr val="000000"/>
                </a:solidFill>
                <a:latin typeface="Verdana"/>
                <a:ea typeface="Verdana"/>
                <a:cs typeface="Verdana"/>
                <a:sym typeface="Verdana"/>
              </a:rPr>
              <a:t> to get the job done.</a:t>
            </a:r>
          </a:p>
          <a:p>
            <a:pPr marL="457200" indent="-457200">
              <a:lnSpc>
                <a:spcPct val="150000"/>
              </a:lnSpc>
              <a:spcBef>
                <a:spcPts val="500"/>
              </a:spcBef>
              <a:spcAft>
                <a:spcPts val="0"/>
              </a:spcAft>
              <a:buClr>
                <a:srgbClr val="FF9900"/>
              </a:buClr>
              <a:buSzPct val="100000"/>
              <a:buFont typeface="+mj-lt"/>
              <a:buAutoNum type="arabicPeriod" startAt="5"/>
            </a:pPr>
            <a:r>
              <a:rPr lang="en-US" sz="2200" dirty="0">
                <a:solidFill>
                  <a:srgbClr val="000000"/>
                </a:solidFill>
                <a:latin typeface="Verdana"/>
                <a:ea typeface="Verdana"/>
                <a:cs typeface="Verdana"/>
                <a:sym typeface="Verdana"/>
              </a:rPr>
              <a:t>The most effective method of conveying information to and within a development team is </a:t>
            </a:r>
            <a:r>
              <a:rPr lang="en-US" sz="2200" b="1" i="1" dirty="0">
                <a:solidFill>
                  <a:srgbClr val="CC0000"/>
                </a:solidFill>
                <a:latin typeface="Verdana"/>
                <a:ea typeface="Verdana"/>
                <a:cs typeface="Verdana"/>
                <a:sym typeface="Verdana"/>
              </a:rPr>
              <a:t>face-to-face conversation</a:t>
            </a:r>
            <a:r>
              <a:rPr lang="en-US" sz="2200" dirty="0">
                <a:solidFill>
                  <a:srgbClr val="000000"/>
                </a:solidFill>
                <a:latin typeface="Verdana"/>
                <a:ea typeface="Verdana"/>
                <a:cs typeface="Verdana"/>
                <a:sym typeface="Verdana"/>
              </a:rPr>
              <a:t>.</a:t>
            </a:r>
          </a:p>
          <a:p>
            <a:pPr marL="457200" indent="-457200">
              <a:lnSpc>
                <a:spcPct val="150000"/>
              </a:lnSpc>
              <a:spcBef>
                <a:spcPts val="500"/>
              </a:spcBef>
              <a:spcAft>
                <a:spcPts val="0"/>
              </a:spcAft>
              <a:buClr>
                <a:srgbClr val="FF9900"/>
              </a:buClr>
              <a:buSzPct val="100000"/>
              <a:buFont typeface="+mj-lt"/>
              <a:buAutoNum type="arabicPeriod" startAt="5"/>
            </a:pPr>
            <a:r>
              <a:rPr lang="en-US" sz="2200" b="1" i="1" dirty="0">
                <a:solidFill>
                  <a:srgbClr val="CC0000"/>
                </a:solidFill>
                <a:latin typeface="Verdana"/>
                <a:ea typeface="Verdana"/>
                <a:cs typeface="Verdana"/>
                <a:sym typeface="Verdana"/>
              </a:rPr>
              <a:t>Working software</a:t>
            </a:r>
            <a:r>
              <a:rPr lang="en-US" sz="2200" dirty="0">
                <a:solidFill>
                  <a:srgbClr val="000000"/>
                </a:solidFill>
                <a:latin typeface="Verdana"/>
                <a:ea typeface="Verdana"/>
                <a:cs typeface="Verdana"/>
                <a:sym typeface="Verdana"/>
              </a:rPr>
              <a:t> is the primary measure of progress.</a:t>
            </a:r>
          </a:p>
          <a:p>
            <a:pPr marL="457200" indent="-457200">
              <a:lnSpc>
                <a:spcPct val="150000"/>
              </a:lnSpc>
              <a:spcBef>
                <a:spcPts val="700"/>
              </a:spcBef>
              <a:spcAft>
                <a:spcPts val="0"/>
              </a:spcAft>
              <a:buClr>
                <a:srgbClr val="FF9900"/>
              </a:buClr>
              <a:buSzPct val="122727"/>
              <a:buFont typeface="+mj-lt"/>
              <a:buAutoNum type="arabicPeriod" startAt="5"/>
            </a:pPr>
            <a:r>
              <a:rPr lang="en-US" sz="2200" dirty="0">
                <a:solidFill>
                  <a:srgbClr val="000000"/>
                </a:solidFill>
                <a:latin typeface="Verdana"/>
                <a:ea typeface="Verdana"/>
                <a:cs typeface="Verdana"/>
                <a:sym typeface="Verdana"/>
              </a:rPr>
              <a:t>Agile processes promote </a:t>
            </a:r>
            <a:r>
              <a:rPr lang="en-US" sz="2200" b="1" i="1" dirty="0">
                <a:solidFill>
                  <a:srgbClr val="CC0000"/>
                </a:solidFill>
                <a:latin typeface="Verdana"/>
                <a:ea typeface="Verdana"/>
                <a:cs typeface="Verdana"/>
                <a:sym typeface="Verdana"/>
              </a:rPr>
              <a:t>sustainable development</a:t>
            </a:r>
            <a:r>
              <a:rPr lang="en-US" sz="2200" dirty="0">
                <a:solidFill>
                  <a:srgbClr val="000000"/>
                </a:solidFill>
                <a:latin typeface="Verdana"/>
                <a:ea typeface="Verdana"/>
                <a:cs typeface="Verdana"/>
                <a:sym typeface="Verdana"/>
              </a:rPr>
              <a:t>. The sponsors, developers and users should be able to maintain a </a:t>
            </a:r>
            <a:r>
              <a:rPr lang="en-US" sz="2200" b="1" i="1" dirty="0">
                <a:solidFill>
                  <a:srgbClr val="CC0000"/>
                </a:solidFill>
                <a:latin typeface="Verdana"/>
                <a:ea typeface="Verdana"/>
                <a:cs typeface="Verdana"/>
                <a:sym typeface="Verdana"/>
              </a:rPr>
              <a:t>constant pace</a:t>
            </a:r>
            <a:r>
              <a:rPr lang="en-US" sz="2200" dirty="0">
                <a:solidFill>
                  <a:srgbClr val="000000"/>
                </a:solidFill>
                <a:latin typeface="Verdana"/>
                <a:ea typeface="Verdana"/>
                <a:cs typeface="Verdana"/>
                <a:sym typeface="Verdana"/>
              </a:rPr>
              <a:t> indefinitely.</a:t>
            </a:r>
          </a:p>
        </p:txBody>
      </p:sp>
    </p:spTree>
    <p:extLst>
      <p:ext uri="{BB962C8B-B14F-4D97-AF65-F5344CB8AC3E}">
        <p14:creationId xmlns:p14="http://schemas.microsoft.com/office/powerpoint/2010/main" val="3834599389"/>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12 agile principles </a:t>
            </a:r>
            <a:endParaRPr lang="en-US" dirty="0"/>
          </a:p>
        </p:txBody>
      </p:sp>
      <p:sp>
        <p:nvSpPr>
          <p:cNvPr id="224" name="Shape 22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620713" indent="-620713">
              <a:lnSpc>
                <a:spcPct val="150000"/>
              </a:lnSpc>
              <a:spcBef>
                <a:spcPts val="0"/>
              </a:spcBef>
              <a:spcAft>
                <a:spcPts val="0"/>
              </a:spcAft>
              <a:buClr>
                <a:srgbClr val="FF9900"/>
              </a:buClr>
              <a:buSzPct val="100000"/>
              <a:buFont typeface="+mj-lt"/>
              <a:buAutoNum type="arabicPeriod" startAt="9"/>
            </a:pPr>
            <a:r>
              <a:rPr lang="en-US" sz="2400" dirty="0">
                <a:solidFill>
                  <a:srgbClr val="000000"/>
                </a:solidFill>
                <a:latin typeface="Verdana"/>
                <a:ea typeface="Verdana"/>
                <a:cs typeface="Verdana"/>
                <a:sym typeface="Verdana"/>
              </a:rPr>
              <a:t>Continuous attention to </a:t>
            </a:r>
            <a:r>
              <a:rPr lang="en-US" sz="2400" b="1" i="1" dirty="0">
                <a:solidFill>
                  <a:srgbClr val="CC0000"/>
                </a:solidFill>
                <a:latin typeface="Verdana"/>
                <a:ea typeface="Verdana"/>
                <a:cs typeface="Verdana"/>
                <a:sym typeface="Verdana"/>
              </a:rPr>
              <a:t>technical excellence</a:t>
            </a:r>
            <a:r>
              <a:rPr lang="en-US" sz="2400" b="1" i="1" dirty="0">
                <a:solidFill>
                  <a:srgbClr val="000000"/>
                </a:solidFill>
                <a:latin typeface="Verdana"/>
                <a:ea typeface="Verdana"/>
                <a:cs typeface="Verdana"/>
                <a:sym typeface="Verdana"/>
              </a:rPr>
              <a:t> and </a:t>
            </a:r>
            <a:r>
              <a:rPr lang="en-US" sz="2400" b="1" i="1" dirty="0">
                <a:solidFill>
                  <a:srgbClr val="CC0000"/>
                </a:solidFill>
                <a:latin typeface="Verdana"/>
                <a:ea typeface="Verdana"/>
                <a:cs typeface="Verdana"/>
                <a:sym typeface="Verdana"/>
              </a:rPr>
              <a:t>good design</a:t>
            </a:r>
            <a:r>
              <a:rPr lang="en-US" sz="2400" dirty="0">
                <a:solidFill>
                  <a:srgbClr val="000000"/>
                </a:solidFill>
                <a:latin typeface="Verdana"/>
                <a:ea typeface="Verdana"/>
                <a:cs typeface="Verdana"/>
                <a:sym typeface="Verdana"/>
              </a:rPr>
              <a:t> enhances agility.</a:t>
            </a:r>
          </a:p>
          <a:p>
            <a:pPr marL="620713" indent="-620713">
              <a:lnSpc>
                <a:spcPct val="150000"/>
              </a:lnSpc>
              <a:spcBef>
                <a:spcPts val="500"/>
              </a:spcBef>
              <a:spcAft>
                <a:spcPts val="0"/>
              </a:spcAft>
              <a:buClr>
                <a:srgbClr val="FF9900"/>
              </a:buClr>
              <a:buSzPct val="100000"/>
              <a:buFont typeface="+mj-lt"/>
              <a:buAutoNum type="arabicPeriod" startAt="9"/>
            </a:pPr>
            <a:r>
              <a:rPr lang="en-US" sz="2400" dirty="0">
                <a:solidFill>
                  <a:srgbClr val="000000"/>
                </a:solidFill>
                <a:latin typeface="Verdana"/>
                <a:ea typeface="Verdana"/>
                <a:cs typeface="Verdana"/>
                <a:sym typeface="Verdana"/>
              </a:rPr>
              <a:t>Simplicity – the art of </a:t>
            </a:r>
            <a:r>
              <a:rPr lang="en-US" sz="2400" b="1" i="1" dirty="0">
                <a:solidFill>
                  <a:srgbClr val="CC0000"/>
                </a:solidFill>
                <a:latin typeface="Verdana"/>
                <a:ea typeface="Verdana"/>
                <a:cs typeface="Verdana"/>
                <a:sym typeface="Verdana"/>
              </a:rPr>
              <a:t>maximizing the amount of unwanted work not done</a:t>
            </a:r>
            <a:r>
              <a:rPr lang="en-US" sz="2400" dirty="0">
                <a:solidFill>
                  <a:srgbClr val="000000"/>
                </a:solidFill>
                <a:latin typeface="Verdana"/>
                <a:ea typeface="Verdana"/>
                <a:cs typeface="Verdana"/>
                <a:sym typeface="Verdana"/>
              </a:rPr>
              <a:t> – is essential.</a:t>
            </a:r>
          </a:p>
          <a:p>
            <a:pPr marL="620713" indent="-620713">
              <a:lnSpc>
                <a:spcPct val="150000"/>
              </a:lnSpc>
              <a:spcBef>
                <a:spcPts val="500"/>
              </a:spcBef>
              <a:spcAft>
                <a:spcPts val="0"/>
              </a:spcAft>
              <a:buClr>
                <a:srgbClr val="FF9900"/>
              </a:buClr>
              <a:buSzPct val="100000"/>
              <a:buFont typeface="+mj-lt"/>
              <a:buAutoNum type="arabicPeriod" startAt="9"/>
            </a:pPr>
            <a:r>
              <a:rPr lang="en-US" sz="2400" dirty="0">
                <a:solidFill>
                  <a:srgbClr val="000000"/>
                </a:solidFill>
                <a:latin typeface="Verdana"/>
                <a:ea typeface="Verdana"/>
                <a:cs typeface="Verdana"/>
                <a:sym typeface="Verdana"/>
              </a:rPr>
              <a:t>The best architectures, requirements and designs emerge from </a:t>
            </a:r>
            <a:r>
              <a:rPr lang="en-US" sz="2400" b="1" i="1" dirty="0">
                <a:solidFill>
                  <a:srgbClr val="CC0000"/>
                </a:solidFill>
                <a:latin typeface="Verdana"/>
                <a:ea typeface="Verdana"/>
                <a:cs typeface="Verdana"/>
                <a:sym typeface="Verdana"/>
              </a:rPr>
              <a:t>self organizing teams</a:t>
            </a:r>
            <a:r>
              <a:rPr lang="en-US" sz="2400" dirty="0">
                <a:solidFill>
                  <a:srgbClr val="000000"/>
                </a:solidFill>
                <a:latin typeface="Verdana"/>
                <a:ea typeface="Verdana"/>
                <a:cs typeface="Verdana"/>
                <a:sym typeface="Verdana"/>
              </a:rPr>
              <a:t>.</a:t>
            </a:r>
          </a:p>
          <a:p>
            <a:pPr marL="620713" indent="-620713">
              <a:lnSpc>
                <a:spcPct val="150000"/>
              </a:lnSpc>
              <a:spcBef>
                <a:spcPts val="500"/>
              </a:spcBef>
              <a:spcAft>
                <a:spcPts val="0"/>
              </a:spcAft>
              <a:buClr>
                <a:srgbClr val="FF9900"/>
              </a:buClr>
              <a:buSzPct val="100000"/>
              <a:buFont typeface="+mj-lt"/>
              <a:buAutoNum type="arabicPeriod" startAt="9"/>
            </a:pPr>
            <a:r>
              <a:rPr lang="en-US" sz="2400" dirty="0">
                <a:solidFill>
                  <a:srgbClr val="000000"/>
                </a:solidFill>
                <a:latin typeface="Verdana"/>
                <a:ea typeface="Verdana"/>
                <a:cs typeface="Verdana"/>
                <a:sym typeface="Verdana"/>
              </a:rPr>
              <a:t>At regular intervals, the </a:t>
            </a:r>
            <a:r>
              <a:rPr lang="en-US" sz="2400" b="1" i="1" dirty="0">
                <a:solidFill>
                  <a:srgbClr val="CC0000"/>
                </a:solidFill>
                <a:latin typeface="Verdana"/>
                <a:ea typeface="Verdana"/>
                <a:cs typeface="Verdana"/>
                <a:sym typeface="Verdana"/>
              </a:rPr>
              <a:t>team reflects</a:t>
            </a:r>
            <a:r>
              <a:rPr lang="en-US" sz="2400" dirty="0">
                <a:solidFill>
                  <a:srgbClr val="000000"/>
                </a:solidFill>
                <a:latin typeface="Verdana"/>
                <a:ea typeface="Verdana"/>
                <a:cs typeface="Verdana"/>
                <a:sym typeface="Verdana"/>
              </a:rPr>
              <a:t> on how to become more effective, then tunes and adjusts it’s behavior accordingly.</a:t>
            </a:r>
          </a:p>
        </p:txBody>
      </p:sp>
    </p:spTree>
    <p:extLst>
      <p:ext uri="{BB962C8B-B14F-4D97-AF65-F5344CB8AC3E}">
        <p14:creationId xmlns:p14="http://schemas.microsoft.com/office/powerpoint/2010/main" val="1648413095"/>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Values </a:t>
            </a:r>
            <a:endParaRPr lang="en-US" dirty="0"/>
          </a:p>
        </p:txBody>
      </p:sp>
      <p:sp>
        <p:nvSpPr>
          <p:cNvPr id="188" name="Shape 18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b="1" dirty="0" smtClean="0">
                <a:solidFill>
                  <a:srgbClr val="CC0000"/>
                </a:solidFill>
                <a:latin typeface="Verdana"/>
                <a:ea typeface="Verdana"/>
                <a:cs typeface="Verdana"/>
                <a:sym typeface="Verdana"/>
              </a:rPr>
              <a:t>1. Commitment </a:t>
            </a:r>
            <a:endParaRPr lang="en-US" sz="3000" b="1" dirty="0">
              <a:solidFill>
                <a:srgbClr val="CC0000"/>
              </a:solidFill>
              <a:latin typeface="Verdana"/>
              <a:ea typeface="Verdana"/>
              <a:cs typeface="Verdana"/>
              <a:sym typeface="Verdana"/>
            </a:endParaRPr>
          </a:p>
          <a:p>
            <a:pPr marL="571500" lvl="2" indent="0">
              <a:spcBef>
                <a:spcPts val="600"/>
              </a:spcBef>
              <a:buClr>
                <a:srgbClr val="CC0000"/>
              </a:buClr>
              <a:buSzPct val="100000"/>
              <a:buNone/>
            </a:pPr>
            <a:r>
              <a:rPr lang="en-US" sz="2600" dirty="0">
                <a:solidFill>
                  <a:srgbClr val="000000"/>
                </a:solidFill>
                <a:latin typeface="Verdana"/>
                <a:ea typeface="Verdana"/>
                <a:cs typeface="Verdana"/>
                <a:sym typeface="Verdana"/>
              </a:rPr>
              <a:t>Be willing to commit to a goal. Scrum provides people all the authority they need to meet their commitments </a:t>
            </a:r>
            <a:endParaRPr lang="en-US" sz="2600" dirty="0" smtClean="0">
              <a:solidFill>
                <a:srgbClr val="000000"/>
              </a:solidFill>
              <a:latin typeface="Verdana"/>
              <a:ea typeface="Verdana"/>
              <a:cs typeface="Verdana"/>
              <a:sym typeface="Verdana"/>
            </a:endParaRPr>
          </a:p>
          <a:p>
            <a:pPr marL="571500" lvl="2" indent="0">
              <a:spcBef>
                <a:spcPts val="600"/>
              </a:spcBef>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smtClean="0">
                <a:solidFill>
                  <a:srgbClr val="CC0000"/>
                </a:solidFill>
                <a:latin typeface="Verdana"/>
                <a:ea typeface="Verdana"/>
                <a:cs typeface="Verdana"/>
                <a:sym typeface="Verdana"/>
              </a:rPr>
              <a:t>2. Focus</a:t>
            </a:r>
            <a:r>
              <a:rPr lang="en-US" sz="3000" dirty="0" smtClean="0">
                <a:solidFill>
                  <a:srgbClr val="000000"/>
                </a:solidFill>
                <a:latin typeface="Verdana"/>
                <a:ea typeface="Verdana"/>
                <a:cs typeface="Verdana"/>
                <a:sym typeface="Verdana"/>
              </a:rPr>
              <a:t> </a:t>
            </a:r>
            <a:endParaRPr lang="en-US" sz="3000" dirty="0">
              <a:solidFill>
                <a:srgbClr val="000000"/>
              </a:solidFill>
              <a:latin typeface="Verdana"/>
              <a:ea typeface="Verdana"/>
              <a:cs typeface="Verdana"/>
              <a:sym typeface="Verdana"/>
            </a:endParaRPr>
          </a:p>
          <a:p>
            <a:pPr marL="457200" lvl="1" indent="0">
              <a:spcBef>
                <a:spcPts val="600"/>
              </a:spcBef>
              <a:buClr>
                <a:srgbClr val="CC0000"/>
              </a:buClr>
              <a:buSzPct val="100000"/>
              <a:buNone/>
            </a:pPr>
            <a:r>
              <a:rPr lang="en-US" sz="2600" dirty="0">
                <a:solidFill>
                  <a:srgbClr val="000000"/>
                </a:solidFill>
                <a:latin typeface="Verdana"/>
                <a:ea typeface="Verdana"/>
                <a:cs typeface="Verdana"/>
                <a:sym typeface="Verdana"/>
              </a:rPr>
              <a:t>Do your job. Focus all your efforts and skills on doing the work you have committed to doing. Don’t worry about anything else</a:t>
            </a:r>
          </a:p>
        </p:txBody>
      </p:sp>
    </p:spTree>
    <p:extLst>
      <p:ext uri="{BB962C8B-B14F-4D97-AF65-F5344CB8AC3E}">
        <p14:creationId xmlns:p14="http://schemas.microsoft.com/office/powerpoint/2010/main" val="3084939781"/>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Values </a:t>
            </a:r>
            <a:endParaRPr lang="en-US" dirty="0"/>
          </a:p>
        </p:txBody>
      </p:sp>
      <p:sp>
        <p:nvSpPr>
          <p:cNvPr id="194" name="Shape 19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b="1" dirty="0" smtClean="0">
                <a:solidFill>
                  <a:srgbClr val="CC0000"/>
                </a:solidFill>
                <a:latin typeface="Verdana"/>
                <a:ea typeface="Verdana"/>
                <a:cs typeface="Verdana"/>
                <a:sym typeface="Verdana"/>
              </a:rPr>
              <a:t>3. Openness</a:t>
            </a:r>
            <a:r>
              <a:rPr lang="en-US" sz="3000" dirty="0" smtClean="0">
                <a:solidFill>
                  <a:srgbClr val="CC0000"/>
                </a:solidFill>
                <a:latin typeface="Verdana"/>
                <a:ea typeface="Verdana"/>
                <a:cs typeface="Verdana"/>
                <a:sym typeface="Verdana"/>
              </a:rPr>
              <a:t> </a:t>
            </a:r>
            <a:endParaRPr lang="en-US" sz="3000" dirty="0">
              <a:solidFill>
                <a:srgbClr val="CC0000"/>
              </a:solidFill>
              <a:latin typeface="Verdana"/>
              <a:ea typeface="Verdana"/>
              <a:cs typeface="Verdana"/>
              <a:sym typeface="Verdana"/>
            </a:endParaRP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Scrum keeps everything about a project visible to </a:t>
            </a:r>
            <a:r>
              <a:rPr lang="en-US" sz="2600" dirty="0" smtClean="0">
                <a:solidFill>
                  <a:srgbClr val="000000"/>
                </a:solidFill>
                <a:latin typeface="Verdana"/>
                <a:ea typeface="Verdana"/>
                <a:cs typeface="Verdana"/>
                <a:sym typeface="Verdana"/>
              </a:rPr>
              <a:t>everyone</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smtClean="0">
                <a:solidFill>
                  <a:srgbClr val="CC0000"/>
                </a:solidFill>
                <a:latin typeface="Verdana"/>
                <a:ea typeface="Verdana"/>
                <a:cs typeface="Verdana"/>
                <a:sym typeface="Verdana"/>
              </a:rPr>
              <a:t>4. Respect</a:t>
            </a:r>
            <a:endParaRPr lang="en-US" sz="3000" b="1" dirty="0">
              <a:solidFill>
                <a:srgbClr val="CC0000"/>
              </a:solidFill>
              <a:latin typeface="Verdana"/>
              <a:ea typeface="Verdana"/>
              <a:cs typeface="Verdana"/>
              <a:sym typeface="Verdana"/>
            </a:endParaRP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Individuals are shaped by their background and their experiences. It is important to respect the different people who comprise a team </a:t>
            </a:r>
            <a:endParaRPr lang="en-US" sz="2600" dirty="0" smtClean="0">
              <a:solidFill>
                <a:srgbClr val="000000"/>
              </a:solidFill>
              <a:latin typeface="Verdana"/>
              <a:ea typeface="Verdana"/>
              <a:cs typeface="Verdana"/>
              <a:sym typeface="Verdana"/>
            </a:endParaRPr>
          </a:p>
          <a:p>
            <a:pPr marL="457200" lvl="1" indent="0">
              <a:spcBef>
                <a:spcPts val="600"/>
              </a:spcBef>
              <a:spcAft>
                <a:spcPts val="0"/>
              </a:spcAft>
              <a:buClr>
                <a:srgbClr val="CC0000"/>
              </a:buClr>
              <a:buSzPct val="100000"/>
              <a:buNone/>
            </a:pPr>
            <a:endParaRPr lang="en-US" sz="2600" dirty="0" smtClean="0">
              <a:solidFill>
                <a:srgbClr val="000000"/>
              </a:solidFill>
              <a:latin typeface="Verdana"/>
              <a:ea typeface="Verdana"/>
              <a:cs typeface="Verdana"/>
              <a:sym typeface="Verdana"/>
            </a:endParaRPr>
          </a:p>
          <a:p>
            <a:pPr marL="0" indent="0">
              <a:spcBef>
                <a:spcPts val="0"/>
              </a:spcBef>
              <a:spcAft>
                <a:spcPts val="0"/>
              </a:spcAft>
              <a:buClr>
                <a:srgbClr val="CC0000"/>
              </a:buClr>
              <a:buSzPct val="100000"/>
              <a:buNone/>
            </a:pPr>
            <a:r>
              <a:rPr lang="en-US" sz="3000" b="1" dirty="0" smtClean="0">
                <a:solidFill>
                  <a:srgbClr val="CC0000"/>
                </a:solidFill>
                <a:latin typeface="Verdana"/>
                <a:ea typeface="Verdana"/>
                <a:cs typeface="Verdana"/>
                <a:sym typeface="Verdana"/>
              </a:rPr>
              <a:t>5. Courage </a:t>
            </a:r>
            <a:endParaRPr lang="en-US" sz="3000" b="1" dirty="0">
              <a:solidFill>
                <a:srgbClr val="CC0000"/>
              </a:solidFill>
              <a:latin typeface="Verdana"/>
              <a:ea typeface="Verdana"/>
              <a:cs typeface="Verdana"/>
              <a:sym typeface="Verdana"/>
            </a:endParaRPr>
          </a:p>
          <a:p>
            <a:pPr marL="457200" lvl="1" indent="0">
              <a:spcBef>
                <a:spcPts val="600"/>
              </a:spcBef>
              <a:spcAft>
                <a:spcPts val="0"/>
              </a:spcAft>
              <a:buClr>
                <a:srgbClr val="CC0000"/>
              </a:buClr>
              <a:buSzPct val="100000"/>
              <a:buNone/>
            </a:pPr>
            <a:r>
              <a:rPr lang="en-US" sz="2600" dirty="0">
                <a:solidFill>
                  <a:srgbClr val="000000"/>
                </a:solidFill>
                <a:latin typeface="Verdana"/>
                <a:ea typeface="Verdana"/>
                <a:cs typeface="Verdana"/>
                <a:sym typeface="Verdana"/>
              </a:rPr>
              <a:t>Have the courage to commit, to act, to be open and to expect respect</a:t>
            </a:r>
          </a:p>
          <a:p>
            <a:pPr marL="457200" lvl="1" indent="0">
              <a:spcBef>
                <a:spcPts val="600"/>
              </a:spcBef>
              <a:spcAft>
                <a:spcPts val="0"/>
              </a:spcAft>
              <a:buClr>
                <a:srgbClr val="CC0000"/>
              </a:buClr>
              <a:buSzPct val="100000"/>
              <a:buNone/>
            </a:pPr>
            <a:endParaRPr lang="en-US" sz="2600"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969452343"/>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sz="quarter" idx="10"/>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165100" algn="ctr">
              <a:spcBef>
                <a:spcPts val="0"/>
              </a:spcBef>
              <a:spcAft>
                <a:spcPts val="0"/>
              </a:spcAft>
              <a:buClr>
                <a:srgbClr val="CC0000"/>
              </a:buClr>
              <a:buNone/>
            </a:pPr>
            <a:endParaRPr sz="3200" dirty="0">
              <a:solidFill>
                <a:srgbClr val="000000"/>
              </a:solidFill>
              <a:latin typeface="Verdana"/>
              <a:ea typeface="Verdana"/>
              <a:cs typeface="Verdana"/>
              <a:sym typeface="Verdana"/>
            </a:endParaRPr>
          </a:p>
          <a:p>
            <a:pPr marL="0" indent="0" algn="ctr">
              <a:spcBef>
                <a:spcPts val="500"/>
              </a:spcBef>
              <a:spcAft>
                <a:spcPts val="0"/>
              </a:spcAft>
              <a:buClr>
                <a:srgbClr val="000000"/>
              </a:buClr>
              <a:buSzPct val="25000"/>
              <a:buNone/>
            </a:pPr>
            <a:endParaRPr lang="en-US" sz="3200" dirty="0" smtClean="0">
              <a:solidFill>
                <a:srgbClr val="000000"/>
              </a:solidFill>
              <a:latin typeface="Verdana"/>
              <a:ea typeface="Verdana"/>
              <a:cs typeface="Verdana"/>
              <a:sym typeface="Verdana"/>
            </a:endParaRPr>
          </a:p>
          <a:p>
            <a:pPr marL="0" indent="0" algn="ctr">
              <a:spcBef>
                <a:spcPts val="500"/>
              </a:spcBef>
              <a:spcAft>
                <a:spcPts val="0"/>
              </a:spcAft>
              <a:buClr>
                <a:srgbClr val="000000"/>
              </a:buClr>
              <a:buSzPct val="25000"/>
              <a:buNone/>
            </a:pPr>
            <a:r>
              <a:rPr lang="en-US" sz="3200" dirty="0" smtClean="0">
                <a:solidFill>
                  <a:srgbClr val="000000"/>
                </a:solidFill>
                <a:latin typeface="Verdana"/>
                <a:ea typeface="Verdana"/>
                <a:cs typeface="Verdana"/>
                <a:sym typeface="Verdana"/>
              </a:rPr>
              <a:t>Agile </a:t>
            </a:r>
            <a:r>
              <a:rPr lang="en-US" sz="3200" dirty="0">
                <a:solidFill>
                  <a:srgbClr val="000000"/>
                </a:solidFill>
                <a:latin typeface="Verdana"/>
                <a:ea typeface="Verdana"/>
                <a:cs typeface="Verdana"/>
                <a:sym typeface="Verdana"/>
              </a:rPr>
              <a:t>methods (including SCRUM) are </a:t>
            </a:r>
            <a:r>
              <a:rPr lang="en-US" sz="3200" b="1" dirty="0">
                <a:solidFill>
                  <a:srgbClr val="CC0000"/>
                </a:solidFill>
                <a:latin typeface="Verdana"/>
                <a:ea typeface="Verdana"/>
                <a:cs typeface="Verdana"/>
                <a:sym typeface="Verdana"/>
              </a:rPr>
              <a:t>value/principle based</a:t>
            </a:r>
            <a:r>
              <a:rPr lang="en-US" sz="3200" dirty="0">
                <a:solidFill>
                  <a:srgbClr val="000000"/>
                </a:solidFill>
                <a:latin typeface="Verdana"/>
                <a:ea typeface="Verdana"/>
                <a:cs typeface="Verdana"/>
                <a:sym typeface="Verdana"/>
              </a:rPr>
              <a:t>, </a:t>
            </a:r>
            <a:r>
              <a:rPr lang="en-US" sz="3200" dirty="0" smtClean="0">
                <a:solidFill>
                  <a:srgbClr val="000000"/>
                </a:solidFill>
                <a:latin typeface="Verdana"/>
                <a:ea typeface="Verdana"/>
                <a:cs typeface="Verdana"/>
                <a:sym typeface="Verdana"/>
              </a:rPr>
              <a:t>rather than </a:t>
            </a:r>
            <a:r>
              <a:rPr lang="en-US" sz="3200" dirty="0">
                <a:solidFill>
                  <a:srgbClr val="000000"/>
                </a:solidFill>
                <a:latin typeface="Verdana"/>
                <a:ea typeface="Verdana"/>
                <a:cs typeface="Verdana"/>
                <a:sym typeface="Verdana"/>
              </a:rPr>
              <a:t>rule-based</a:t>
            </a:r>
            <a:r>
              <a:rPr lang="en-US" sz="7200" dirty="0">
                <a:solidFill>
                  <a:srgbClr val="000000"/>
                </a:solidFill>
                <a:latin typeface="Verdana"/>
                <a:ea typeface="Verdana"/>
                <a:cs typeface="Verdana"/>
                <a:sym typeface="Verdana"/>
              </a:rPr>
              <a:t> </a:t>
            </a:r>
          </a:p>
        </p:txBody>
      </p:sp>
    </p:spTree>
    <p:extLst>
      <p:ext uri="{BB962C8B-B14F-4D97-AF65-F5344CB8AC3E}">
        <p14:creationId xmlns:p14="http://schemas.microsoft.com/office/powerpoint/2010/main" val="2493971157"/>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is..</a:t>
            </a:r>
            <a:endParaRPr lang="en-US" dirty="0"/>
          </a:p>
        </p:txBody>
      </p:sp>
      <p:sp>
        <p:nvSpPr>
          <p:cNvPr id="242" name="Shape 24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Founded on empiricism</a:t>
            </a:r>
          </a:p>
          <a:p>
            <a:pPr marL="457200" indent="-457200">
              <a:spcBef>
                <a:spcPts val="700"/>
              </a:spcBef>
              <a:spcAft>
                <a:spcPts val="0"/>
              </a:spcAft>
              <a:buClr>
                <a:srgbClr val="CC0000"/>
              </a:buClr>
              <a:buSzPct val="100000"/>
            </a:pPr>
            <a:r>
              <a:rPr lang="en-US" sz="3000" dirty="0" smtClean="0">
                <a:solidFill>
                  <a:srgbClr val="000000"/>
                </a:solidFill>
                <a:latin typeface="Verdana"/>
                <a:ea typeface="Verdana"/>
                <a:cs typeface="Verdana"/>
                <a:sym typeface="Verdana"/>
              </a:rPr>
              <a:t>Believes knowledge </a:t>
            </a:r>
            <a:r>
              <a:rPr lang="en-US" sz="3000" dirty="0">
                <a:solidFill>
                  <a:srgbClr val="000000"/>
                </a:solidFill>
                <a:latin typeface="Verdana"/>
                <a:ea typeface="Verdana"/>
                <a:cs typeface="Verdana"/>
                <a:sym typeface="Verdana"/>
              </a:rPr>
              <a:t>comes from experience</a:t>
            </a:r>
          </a:p>
          <a:p>
            <a:pPr marL="457200" indent="-457200">
              <a:spcBef>
                <a:spcPts val="700"/>
              </a:spcBef>
              <a:spcAft>
                <a:spcPts val="0"/>
              </a:spcAft>
              <a:buClr>
                <a:srgbClr val="CC0000"/>
              </a:buClr>
              <a:buSzPct val="100000"/>
            </a:pPr>
            <a:r>
              <a:rPr lang="en-US" sz="3000" dirty="0" smtClean="0">
                <a:solidFill>
                  <a:srgbClr val="000000"/>
                </a:solidFill>
                <a:latin typeface="Verdana"/>
                <a:ea typeface="Verdana"/>
                <a:cs typeface="Verdana"/>
                <a:sym typeface="Verdana"/>
              </a:rPr>
              <a:t>Believes in making </a:t>
            </a:r>
            <a:r>
              <a:rPr lang="en-US" sz="3000" dirty="0">
                <a:solidFill>
                  <a:srgbClr val="000000"/>
                </a:solidFill>
                <a:latin typeface="Verdana"/>
                <a:ea typeface="Verdana"/>
                <a:cs typeface="Verdana"/>
                <a:sym typeface="Verdana"/>
              </a:rPr>
              <a:t>decisions based on what is known</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Iterative incremental approach</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Risk control</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Transparency</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Adaptation  </a:t>
            </a:r>
          </a:p>
        </p:txBody>
      </p:sp>
    </p:spTree>
    <p:extLst>
      <p:ext uri="{BB962C8B-B14F-4D97-AF65-F5344CB8AC3E}">
        <p14:creationId xmlns:p14="http://schemas.microsoft.com/office/powerpoint/2010/main" val="32971535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Methodology Vs Framework </a:t>
            </a:r>
            <a:endParaRPr lang="en-US" dirty="0"/>
          </a:p>
        </p:txBody>
      </p:sp>
      <p:sp>
        <p:nvSpPr>
          <p:cNvPr id="3" name="Content Placeholder 2"/>
          <p:cNvSpPr>
            <a:spLocks noGrp="1"/>
          </p:cNvSpPr>
          <p:nvPr>
            <p:ph idx="1"/>
          </p:nvPr>
        </p:nvSpPr>
        <p:spPr/>
        <p:txBody>
          <a:bodyPr/>
          <a:lstStyle/>
          <a:p>
            <a:pPr>
              <a:lnSpc>
                <a:spcPct val="150000"/>
              </a:lnSpc>
              <a:spcBef>
                <a:spcPts val="900"/>
              </a:spcBef>
              <a:spcAft>
                <a:spcPts val="0"/>
              </a:spcAft>
              <a:buClr>
                <a:srgbClr val="CC0000"/>
              </a:buClr>
              <a:buSzPct val="132000"/>
            </a:pPr>
            <a:r>
              <a:rPr lang="en-IN" dirty="0">
                <a:solidFill>
                  <a:srgbClr val="000000"/>
                </a:solidFill>
                <a:latin typeface="Verdana"/>
                <a:ea typeface="Verdana"/>
                <a:cs typeface="Verdana"/>
                <a:sym typeface="Verdana"/>
              </a:rPr>
              <a:t>SCRUM is a framework NOT a methodology</a:t>
            </a:r>
          </a:p>
          <a:p>
            <a:pPr>
              <a:lnSpc>
                <a:spcPct val="150000"/>
              </a:lnSpc>
              <a:spcBef>
                <a:spcPts val="900"/>
              </a:spcBef>
              <a:spcAft>
                <a:spcPts val="0"/>
              </a:spcAft>
              <a:buClr>
                <a:srgbClr val="CC0000"/>
              </a:buClr>
              <a:buSzPct val="132000"/>
            </a:pPr>
            <a:r>
              <a:rPr lang="en-IN" dirty="0">
                <a:solidFill>
                  <a:srgbClr val="000000"/>
                </a:solidFill>
                <a:latin typeface="Verdana"/>
                <a:ea typeface="Verdana"/>
                <a:cs typeface="Verdana"/>
                <a:sym typeface="Verdana"/>
              </a:rPr>
              <a:t>SCRUM is </a:t>
            </a:r>
            <a:r>
              <a:rPr lang="en-IN" b="1" dirty="0" smtClean="0">
                <a:solidFill>
                  <a:srgbClr val="000000"/>
                </a:solidFill>
                <a:latin typeface="Verdana"/>
                <a:ea typeface="Verdana"/>
                <a:cs typeface="Verdana"/>
                <a:sym typeface="Verdana"/>
              </a:rPr>
              <a:t>NOT</a:t>
            </a:r>
            <a:r>
              <a:rPr lang="en-IN" dirty="0" smtClean="0">
                <a:solidFill>
                  <a:srgbClr val="000000"/>
                </a:solidFill>
                <a:latin typeface="Verdana"/>
                <a:ea typeface="Verdana"/>
                <a:cs typeface="Verdana"/>
                <a:sym typeface="Verdana"/>
              </a:rPr>
              <a:t> </a:t>
            </a:r>
            <a:r>
              <a:rPr lang="en-IN" dirty="0">
                <a:solidFill>
                  <a:srgbClr val="000000"/>
                </a:solidFill>
                <a:latin typeface="Verdana"/>
                <a:ea typeface="Verdana"/>
                <a:cs typeface="Verdana"/>
                <a:sym typeface="Verdana"/>
              </a:rPr>
              <a:t>going to tell you exactly what to </a:t>
            </a:r>
            <a:r>
              <a:rPr lang="en-IN" dirty="0" smtClean="0">
                <a:solidFill>
                  <a:srgbClr val="000000"/>
                </a:solidFill>
                <a:latin typeface="Verdana"/>
                <a:ea typeface="Verdana"/>
                <a:cs typeface="Verdana"/>
                <a:sym typeface="Verdana"/>
              </a:rPr>
              <a:t>do!</a:t>
            </a:r>
          </a:p>
          <a:p>
            <a:pPr>
              <a:lnSpc>
                <a:spcPct val="150000"/>
              </a:lnSpc>
              <a:spcBef>
                <a:spcPts val="900"/>
              </a:spcBef>
              <a:spcAft>
                <a:spcPts val="0"/>
              </a:spcAft>
              <a:buClr>
                <a:srgbClr val="CC0000"/>
              </a:buClr>
              <a:buSzPct val="132000"/>
            </a:pPr>
            <a:r>
              <a:rPr lang="en-IN" dirty="0">
                <a:solidFill>
                  <a:srgbClr val="000000"/>
                </a:solidFill>
                <a:latin typeface="Verdana"/>
                <a:ea typeface="Verdana"/>
                <a:cs typeface="Verdana"/>
                <a:sym typeface="Verdana"/>
              </a:rPr>
              <a:t>D</a:t>
            </a:r>
            <a:r>
              <a:rPr lang="en-IN" dirty="0" smtClean="0">
                <a:solidFill>
                  <a:srgbClr val="000000"/>
                </a:solidFill>
                <a:latin typeface="Verdana"/>
                <a:ea typeface="Verdana"/>
                <a:cs typeface="Verdana"/>
                <a:sym typeface="Verdana"/>
              </a:rPr>
              <a:t>o </a:t>
            </a:r>
            <a:r>
              <a:rPr lang="en-IN" b="1" dirty="0" smtClean="0">
                <a:solidFill>
                  <a:srgbClr val="000000"/>
                </a:solidFill>
                <a:latin typeface="Verdana"/>
                <a:ea typeface="Verdana"/>
                <a:cs typeface="Verdana"/>
                <a:sym typeface="Verdana"/>
              </a:rPr>
              <a:t>NOT</a:t>
            </a:r>
            <a:r>
              <a:rPr lang="en-IN" dirty="0" smtClean="0">
                <a:solidFill>
                  <a:srgbClr val="000000"/>
                </a:solidFill>
                <a:latin typeface="Verdana"/>
                <a:ea typeface="Verdana"/>
                <a:cs typeface="Verdana"/>
                <a:sym typeface="Verdana"/>
              </a:rPr>
              <a:t> </a:t>
            </a:r>
            <a:r>
              <a:rPr lang="en-IN" dirty="0">
                <a:solidFill>
                  <a:srgbClr val="000000"/>
                </a:solidFill>
                <a:latin typeface="Verdana"/>
                <a:ea typeface="Verdana"/>
                <a:cs typeface="Verdana"/>
                <a:sym typeface="Verdana"/>
              </a:rPr>
              <a:t>look for processes in </a:t>
            </a:r>
            <a:r>
              <a:rPr lang="en-IN" dirty="0" smtClean="0">
                <a:solidFill>
                  <a:srgbClr val="000000"/>
                </a:solidFill>
                <a:latin typeface="Verdana"/>
                <a:ea typeface="Verdana"/>
                <a:cs typeface="Verdana"/>
                <a:sym typeface="Verdana"/>
              </a:rPr>
              <a:t>scrum</a:t>
            </a:r>
          </a:p>
          <a:p>
            <a:pPr>
              <a:lnSpc>
                <a:spcPct val="150000"/>
              </a:lnSpc>
              <a:spcBef>
                <a:spcPts val="900"/>
              </a:spcBef>
              <a:spcAft>
                <a:spcPts val="0"/>
              </a:spcAft>
              <a:buClr>
                <a:srgbClr val="CC0000"/>
              </a:buClr>
              <a:buSzPct val="132000"/>
            </a:pPr>
            <a:r>
              <a:rPr lang="en-IN" dirty="0" smtClean="0">
                <a:solidFill>
                  <a:srgbClr val="000000"/>
                </a:solidFill>
                <a:latin typeface="Verdana"/>
                <a:ea typeface="Verdana"/>
                <a:cs typeface="Verdana"/>
                <a:sym typeface="Verdana"/>
              </a:rPr>
              <a:t>Do </a:t>
            </a:r>
            <a:r>
              <a:rPr lang="en-IN" b="1" dirty="0" smtClean="0">
                <a:solidFill>
                  <a:srgbClr val="000000"/>
                </a:solidFill>
                <a:latin typeface="Verdana"/>
                <a:ea typeface="Verdana"/>
                <a:cs typeface="Verdana"/>
                <a:sym typeface="Verdana"/>
              </a:rPr>
              <a:t>NOT</a:t>
            </a:r>
            <a:r>
              <a:rPr lang="en-IN" dirty="0" smtClean="0">
                <a:solidFill>
                  <a:srgbClr val="000000"/>
                </a:solidFill>
                <a:latin typeface="Verdana"/>
                <a:ea typeface="Verdana"/>
                <a:cs typeface="Verdana"/>
                <a:sym typeface="Verdana"/>
              </a:rPr>
              <a:t> define scrum based on </a:t>
            </a:r>
            <a:r>
              <a:rPr lang="en-IN" b="1" u="sng" dirty="0" smtClean="0">
                <a:solidFill>
                  <a:srgbClr val="000000"/>
                </a:solidFill>
                <a:latin typeface="Verdana"/>
                <a:ea typeface="Verdana"/>
                <a:cs typeface="Verdana"/>
                <a:sym typeface="Verdana"/>
              </a:rPr>
              <a:t>practices</a:t>
            </a:r>
            <a:r>
              <a:rPr lang="en-IN" dirty="0" smtClean="0">
                <a:solidFill>
                  <a:srgbClr val="000000"/>
                </a:solidFill>
                <a:latin typeface="Verdana"/>
                <a:ea typeface="Verdana"/>
                <a:cs typeface="Verdana"/>
                <a:sym typeface="Verdana"/>
              </a:rPr>
              <a:t> but based on Values and Principles</a:t>
            </a:r>
            <a:endParaRPr lang="en-IN" dirty="0">
              <a:solidFill>
                <a:srgbClr val="000000"/>
              </a:solidFill>
              <a:latin typeface="Verdana"/>
              <a:ea typeface="Verdana"/>
              <a:cs typeface="Verdana"/>
              <a:sym typeface="Verdana"/>
            </a:endParaRPr>
          </a:p>
          <a:p>
            <a:pPr>
              <a:lnSpc>
                <a:spcPct val="150000"/>
              </a:lnSpc>
            </a:pPr>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26</a:t>
            </a:fld>
            <a:endParaRPr lang="en-US"/>
          </a:p>
        </p:txBody>
      </p:sp>
    </p:spTree>
    <p:extLst>
      <p:ext uri="{BB962C8B-B14F-4D97-AF65-F5344CB8AC3E}">
        <p14:creationId xmlns:p14="http://schemas.microsoft.com/office/powerpoint/2010/main" val="3921203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000000"/>
                </a:solidFill>
                <a:latin typeface="Verdana"/>
                <a:ea typeface="Verdana"/>
                <a:cs typeface="Verdana"/>
                <a:sym typeface="Verdana"/>
              </a:rPr>
              <a:t>Command &amp; Control Systems (Exercise)</a:t>
            </a:r>
            <a:endParaRPr lang="en-US" dirty="0"/>
          </a:p>
        </p:txBody>
      </p:sp>
      <p:sp>
        <p:nvSpPr>
          <p:cNvPr id="2" name="Content Placeholder 1"/>
          <p:cNvSpPr>
            <a:spLocks noGrp="1"/>
          </p:cNvSpPr>
          <p:nvPr>
            <p:ph sz="quarter" idx="10"/>
          </p:nvPr>
        </p:nvSpPr>
        <p:spPr/>
        <p:txBody>
          <a:bodyPr/>
          <a:lstStyle/>
          <a:p>
            <a:pPr marL="457200" indent="-457200">
              <a:lnSpc>
                <a:spcPct val="90000"/>
              </a:lnSpc>
              <a:buClr>
                <a:srgbClr val="CC0000"/>
              </a:buClr>
              <a:buSzPct val="100000"/>
            </a:pPr>
            <a:r>
              <a:rPr lang="en-US" sz="3600" dirty="0">
                <a:latin typeface="Verdana"/>
                <a:ea typeface="Verdana"/>
                <a:cs typeface="Verdana"/>
                <a:sym typeface="Verdana"/>
              </a:rPr>
              <a:t>Break into teams, and develop a team charter based on the agile principles and values </a:t>
            </a:r>
          </a:p>
          <a:p>
            <a:pPr marL="457200" indent="-457200">
              <a:lnSpc>
                <a:spcPct val="90000"/>
              </a:lnSpc>
              <a:spcBef>
                <a:spcPts val="700"/>
              </a:spcBef>
              <a:buClr>
                <a:srgbClr val="CC0000"/>
              </a:buClr>
              <a:buSzPct val="100000"/>
            </a:pPr>
            <a:r>
              <a:rPr lang="en-US" sz="3600" dirty="0">
                <a:latin typeface="Verdana"/>
                <a:ea typeface="Verdana"/>
                <a:cs typeface="Verdana"/>
                <a:sym typeface="Verdana"/>
              </a:rPr>
              <a:t>Should be documented on an A4 sized document </a:t>
            </a:r>
          </a:p>
          <a:p>
            <a:pPr marL="457200" indent="-457200">
              <a:lnSpc>
                <a:spcPct val="90000"/>
              </a:lnSpc>
              <a:spcBef>
                <a:spcPts val="700"/>
              </a:spcBef>
              <a:buClr>
                <a:srgbClr val="CC0000"/>
              </a:buClr>
              <a:buSzPct val="100000"/>
            </a:pPr>
            <a:r>
              <a:rPr lang="en-US" sz="3600" dirty="0">
                <a:latin typeface="Verdana"/>
                <a:ea typeface="Verdana"/>
                <a:cs typeface="Verdana"/>
                <a:sym typeface="Verdana"/>
              </a:rPr>
              <a:t>Should reflect the agile principles and values </a:t>
            </a:r>
          </a:p>
          <a:p>
            <a:pPr marL="457200" indent="-457200">
              <a:lnSpc>
                <a:spcPct val="90000"/>
              </a:lnSpc>
              <a:spcBef>
                <a:spcPts val="700"/>
              </a:spcBef>
              <a:buClr>
                <a:srgbClr val="CC0000"/>
              </a:buClr>
              <a:buSzPct val="100000"/>
            </a:pPr>
            <a:r>
              <a:rPr lang="en-US" sz="3600" dirty="0">
                <a:latin typeface="Verdana"/>
                <a:ea typeface="Verdana"/>
                <a:cs typeface="Verdana"/>
                <a:sym typeface="Verdana"/>
              </a:rPr>
              <a:t>All the team members should sign on it</a:t>
            </a:r>
          </a:p>
        </p:txBody>
      </p:sp>
    </p:spTree>
    <p:extLst>
      <p:ext uri="{BB962C8B-B14F-4D97-AF65-F5344CB8AC3E}">
        <p14:creationId xmlns:p14="http://schemas.microsoft.com/office/powerpoint/2010/main" val="410111475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Characteristics of Agile Team</a:t>
            </a:r>
            <a:endParaRPr lang="en-US" dirty="0"/>
          </a:p>
        </p:txBody>
      </p:sp>
      <p:sp>
        <p:nvSpPr>
          <p:cNvPr id="5" name="Content Placeholder 4"/>
          <p:cNvSpPr>
            <a:spLocks noGrp="1"/>
          </p:cNvSpPr>
          <p:nvPr>
            <p:ph idx="1"/>
          </p:nvPr>
        </p:nvSpPr>
        <p:spPr/>
        <p:txBody>
          <a:bodyPr/>
          <a:lstStyle/>
          <a:p>
            <a:r>
              <a:rPr lang="en-US" dirty="0" smtClean="0"/>
              <a:t>Agile team is value and principle driven</a:t>
            </a:r>
          </a:p>
          <a:p>
            <a:r>
              <a:rPr lang="en-US" dirty="0" smtClean="0"/>
              <a:t>Agile team is self organizing</a:t>
            </a:r>
          </a:p>
          <a:p>
            <a:r>
              <a:rPr lang="en-US" dirty="0" smtClean="0"/>
              <a:t>Agile team is self motivating team</a:t>
            </a:r>
          </a:p>
          <a:p>
            <a:r>
              <a:rPr lang="en-US" dirty="0" smtClean="0"/>
              <a:t>Agile team is delivery driven and not task driven</a:t>
            </a:r>
          </a:p>
          <a:p>
            <a:r>
              <a:rPr lang="en-US" dirty="0" smtClean="0"/>
              <a:t>Agile teams are not department driven</a:t>
            </a:r>
          </a:p>
          <a:p>
            <a:r>
              <a:rPr lang="en-US" dirty="0" smtClean="0"/>
              <a:t>Agile team do not promote heroism</a:t>
            </a:r>
            <a:endParaRPr lang="en-US" dirty="0"/>
          </a:p>
        </p:txBody>
      </p:sp>
    </p:spTree>
    <p:extLst>
      <p:ext uri="{BB962C8B-B14F-4D97-AF65-F5344CB8AC3E}">
        <p14:creationId xmlns:p14="http://schemas.microsoft.com/office/powerpoint/2010/main" val="33061602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 XP it is also called “Iterations”</a:t>
            </a:r>
          </a:p>
          <a:p>
            <a:r>
              <a:rPr lang="en-US" sz="2400" dirty="0"/>
              <a:t>Fixed duration for which team commits a potentially shippable product to Product Owner</a:t>
            </a:r>
          </a:p>
          <a:p>
            <a:r>
              <a:rPr lang="en-US" sz="2400" dirty="0"/>
              <a:t>Product is understood, designed, coded, tested and demo and delivered in a sprint.</a:t>
            </a:r>
          </a:p>
          <a:p>
            <a:r>
              <a:rPr lang="en-US" sz="2400" dirty="0"/>
              <a:t>The duration can vary from 1-6 weeks depending on agile method chosen and project characters</a:t>
            </a:r>
          </a:p>
          <a:p>
            <a:r>
              <a:rPr lang="en-US" sz="2400" dirty="0"/>
              <a:t>In Scrum ideal duration is 4 weeks.</a:t>
            </a:r>
          </a:p>
          <a:p>
            <a:r>
              <a:rPr lang="en-US" sz="2400" dirty="0"/>
              <a:t>The duration is </a:t>
            </a:r>
            <a:r>
              <a:rPr lang="en-US" sz="2400" u="sng" dirty="0"/>
              <a:t>NOT</a:t>
            </a:r>
            <a:r>
              <a:rPr lang="en-US" sz="2400" dirty="0"/>
              <a:t> variable and it is decided at the start of project. What if it vary??</a:t>
            </a:r>
          </a:p>
          <a:p>
            <a:r>
              <a:rPr lang="en-US" sz="2400" dirty="0"/>
              <a:t>If work committed cannot be done in a sprint work duration cannot be extended but work is moved into next sprint </a:t>
            </a:r>
          </a:p>
          <a:p>
            <a:r>
              <a:rPr lang="en-US" sz="2400" dirty="0"/>
              <a:t>No extra time for testing and bug fixing</a:t>
            </a:r>
          </a:p>
        </p:txBody>
      </p:sp>
      <p:sp>
        <p:nvSpPr>
          <p:cNvPr id="3" name="Title 2"/>
          <p:cNvSpPr>
            <a:spLocks noGrp="1"/>
          </p:cNvSpPr>
          <p:nvPr>
            <p:ph type="title"/>
          </p:nvPr>
        </p:nvSpPr>
        <p:spPr/>
        <p:txBody>
          <a:bodyPr/>
          <a:lstStyle/>
          <a:p>
            <a:r>
              <a:rPr lang="en-US" dirty="0" smtClean="0"/>
              <a:t>Sprint</a:t>
            </a:r>
            <a:endParaRPr lang="en-US" dirty="0"/>
          </a:p>
        </p:txBody>
      </p:sp>
    </p:spTree>
    <p:extLst>
      <p:ext uri="{BB962C8B-B14F-4D97-AF65-F5344CB8AC3E}">
        <p14:creationId xmlns:p14="http://schemas.microsoft.com/office/powerpoint/2010/main" val="88121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Shape 103"/>
          <p:cNvSpPr txBox="1">
            <a:spLocks noGrp="1"/>
          </p:cNvSpPr>
          <p:nvPr>
            <p:ph sz="quarter" idx="10"/>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lvl="0" indent="0">
              <a:buClr>
                <a:srgbClr val="000000"/>
              </a:buClr>
              <a:buSzPct val="25000"/>
              <a:buNone/>
            </a:pPr>
            <a:r>
              <a:rPr lang="en-IN" sz="2800" b="1" dirty="0">
                <a:latin typeface="Verdana"/>
                <a:ea typeface="Verdana"/>
                <a:cs typeface="Verdana"/>
                <a:sym typeface="Verdana"/>
              </a:rPr>
              <a:t>Postpone </a:t>
            </a:r>
          </a:p>
          <a:p>
            <a:pPr marL="457200" lvl="1" indent="-457200">
              <a:buClr>
                <a:srgbClr val="000000"/>
              </a:buClr>
              <a:buSzPct val="100000"/>
            </a:pPr>
            <a:r>
              <a:rPr lang="en-IN" sz="2800" dirty="0">
                <a:latin typeface="Verdana"/>
                <a:ea typeface="Verdana"/>
                <a:cs typeface="Verdana"/>
                <a:sym typeface="Verdana"/>
              </a:rPr>
              <a:t>Voice of judgment </a:t>
            </a:r>
          </a:p>
          <a:p>
            <a:pPr marL="457200" lvl="1" indent="-457200">
              <a:buClr>
                <a:srgbClr val="000000"/>
              </a:buClr>
              <a:buSzPct val="100000"/>
            </a:pPr>
            <a:r>
              <a:rPr lang="en-IN" sz="2800" dirty="0">
                <a:latin typeface="Verdana"/>
                <a:ea typeface="Verdana"/>
                <a:cs typeface="Verdana"/>
                <a:sym typeface="Verdana"/>
              </a:rPr>
              <a:t>Voice of cynicism</a:t>
            </a:r>
          </a:p>
          <a:p>
            <a:pPr marL="457200" lvl="1" indent="-457200">
              <a:buClr>
                <a:srgbClr val="000000"/>
              </a:buClr>
              <a:buSzPct val="100000"/>
            </a:pPr>
            <a:r>
              <a:rPr lang="en-IN" sz="2800" dirty="0">
                <a:latin typeface="Verdana"/>
                <a:ea typeface="Verdana"/>
                <a:cs typeface="Verdana"/>
                <a:sym typeface="Verdana"/>
              </a:rPr>
              <a:t>Voice of fear </a:t>
            </a:r>
          </a:p>
          <a:p>
            <a:pPr lvl="0">
              <a:buClr>
                <a:srgbClr val="000000"/>
              </a:buClr>
              <a:buSzPct val="25000"/>
            </a:pPr>
            <a:endParaRPr lang="en-IN" sz="2800" dirty="0">
              <a:latin typeface="Verdana"/>
              <a:ea typeface="Verdana"/>
              <a:cs typeface="Verdana"/>
              <a:sym typeface="Verdana"/>
            </a:endParaRPr>
          </a:p>
          <a:p>
            <a:pPr marL="0" lvl="0" indent="0">
              <a:buClr>
                <a:srgbClr val="000000"/>
              </a:buClr>
              <a:buSzPct val="25000"/>
              <a:buNone/>
            </a:pPr>
            <a:r>
              <a:rPr lang="en-IN" sz="2800" b="1" dirty="0" smtClean="0">
                <a:latin typeface="Verdana"/>
                <a:ea typeface="Verdana"/>
                <a:cs typeface="Verdana"/>
                <a:sym typeface="Verdana"/>
              </a:rPr>
              <a:t>Let us define working agreement</a:t>
            </a:r>
          </a:p>
          <a:p>
            <a:pPr marL="457200" lvl="1" indent="-457200">
              <a:buClr>
                <a:srgbClr val="000000"/>
              </a:buClr>
              <a:buSzPct val="100000"/>
            </a:pPr>
            <a:r>
              <a:rPr lang="en-IN" sz="2800" dirty="0">
                <a:latin typeface="Verdana"/>
                <a:ea typeface="Verdana"/>
                <a:cs typeface="Verdana"/>
                <a:sym typeface="Verdana"/>
              </a:rPr>
              <a:t>Work timings</a:t>
            </a:r>
          </a:p>
          <a:p>
            <a:pPr marL="457200" lvl="1" indent="-457200">
              <a:buClr>
                <a:srgbClr val="000000"/>
              </a:buClr>
              <a:buSzPct val="100000"/>
            </a:pPr>
            <a:r>
              <a:rPr lang="en-IN" sz="2800" dirty="0">
                <a:latin typeface="Verdana"/>
                <a:ea typeface="Verdana"/>
                <a:cs typeface="Verdana"/>
                <a:sym typeface="Verdana"/>
              </a:rPr>
              <a:t>Breaks</a:t>
            </a:r>
          </a:p>
          <a:p>
            <a:pPr marL="457200" lvl="1" indent="-457200">
              <a:buClr>
                <a:srgbClr val="000000"/>
              </a:buClr>
              <a:buSzPct val="100000"/>
            </a:pPr>
            <a:r>
              <a:rPr lang="en-IN" sz="2800" dirty="0">
                <a:latin typeface="Verdana"/>
                <a:ea typeface="Verdana"/>
                <a:cs typeface="Verdana"/>
                <a:sym typeface="Verdana"/>
              </a:rPr>
              <a:t>Electronics</a:t>
            </a:r>
          </a:p>
          <a:p>
            <a:pPr marL="457200" lvl="1" indent="-457200">
              <a:buClr>
                <a:srgbClr val="000000"/>
              </a:buClr>
              <a:buSzPct val="100000"/>
            </a:pPr>
            <a:r>
              <a:rPr lang="en-IN" sz="2800" dirty="0">
                <a:latin typeface="Verdana"/>
                <a:ea typeface="Verdana"/>
                <a:cs typeface="Verdana"/>
                <a:sym typeface="Verdana"/>
              </a:rPr>
              <a:t>Participations</a:t>
            </a:r>
          </a:p>
          <a:p>
            <a:pPr marL="0" indent="0">
              <a:spcBef>
                <a:spcPts val="0"/>
              </a:spcBef>
              <a:spcAft>
                <a:spcPts val="0"/>
              </a:spcAft>
              <a:buClr>
                <a:srgbClr val="000000"/>
              </a:buClr>
              <a:buSzPct val="25000"/>
              <a:buNone/>
            </a:pPr>
            <a:endParaRPr lang="en-US" sz="2800" dirty="0">
              <a:solidFill>
                <a:srgbClr val="000000"/>
              </a:solidFill>
              <a:latin typeface="Verdana"/>
              <a:ea typeface="Verdana"/>
              <a:cs typeface="Verdana"/>
              <a:sym typeface="Verdana"/>
            </a:endParaRPr>
          </a:p>
        </p:txBody>
      </p:sp>
      <p:sp>
        <p:nvSpPr>
          <p:cNvPr id="102" name="Shape 102"/>
          <p:cNvSpPr txBox="1">
            <a:spLocks noGrp="1"/>
          </p:cNvSpPr>
          <p:nvPr>
            <p:ph type="title"/>
          </p:nvPr>
        </p:nvSpPr>
        <p:spPr>
          <a:prstGeom prst="rect">
            <a:avLst/>
          </a:prstGeom>
          <a:noFill/>
          <a:ln>
            <a:noFill/>
          </a:ln>
        </p:spPr>
        <p:txBody>
          <a:bodyPr vert="horz" wrap="square" lIns="50800" tIns="50800" rIns="50800" bIns="50800" numCol="1" anchor="b" anchorCtr="0" compatLnSpc="1">
            <a:prstTxWarp prst="textNoShape">
              <a:avLst/>
            </a:prstTxWarp>
            <a:noAutofit/>
          </a:bodyPr>
          <a:lstStyle/>
          <a:p>
            <a:pPr>
              <a:spcBef>
                <a:spcPts val="0"/>
              </a:spcBef>
              <a:spcAft>
                <a:spcPts val="0"/>
              </a:spcAft>
              <a:buClr>
                <a:srgbClr val="000000"/>
              </a:buClr>
              <a:buSzPct val="25000"/>
            </a:pPr>
            <a:r>
              <a:rPr lang="en-US" sz="4000" b="0">
                <a:solidFill>
                  <a:srgbClr val="000000"/>
                </a:solidFill>
                <a:latin typeface="Verdana"/>
                <a:ea typeface="Verdana"/>
                <a:cs typeface="Verdana"/>
                <a:sym typeface="Verdana"/>
              </a:rPr>
              <a:t>To get the best results...</a:t>
            </a:r>
          </a:p>
        </p:txBody>
      </p:sp>
    </p:spTree>
    <p:extLst>
      <p:ext uri="{BB962C8B-B14F-4D97-AF65-F5344CB8AC3E}">
        <p14:creationId xmlns:p14="http://schemas.microsoft.com/office/powerpoint/2010/main" val="3440559643"/>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Product Backlog</a:t>
            </a:r>
            <a:endParaRPr lang="en-US" dirty="0"/>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30</a:t>
            </a:fld>
            <a:endParaRPr lang="en-US"/>
          </a:p>
        </p:txBody>
      </p:sp>
    </p:spTree>
    <p:extLst>
      <p:ext uri="{BB962C8B-B14F-4D97-AF65-F5344CB8AC3E}">
        <p14:creationId xmlns:p14="http://schemas.microsoft.com/office/powerpoint/2010/main" val="38964743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What is a product backlog?</a:t>
            </a:r>
            <a:endParaRPr lang="en-US" dirty="0"/>
          </a:p>
        </p:txBody>
      </p:sp>
      <p:sp>
        <p:nvSpPr>
          <p:cNvPr id="280" name="Shape 28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A wish list of features (user stories)</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Continuously growing (product backlog grooming)</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Owned by the product owner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Prioritized (based on risk, cost, value)</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Tells you what need to be tested?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When stops growing – indication that the product is reaching end of life !</a:t>
            </a:r>
          </a:p>
        </p:txBody>
      </p:sp>
    </p:spTree>
    <p:extLst>
      <p:ext uri="{BB962C8B-B14F-4D97-AF65-F5344CB8AC3E}">
        <p14:creationId xmlns:p14="http://schemas.microsoft.com/office/powerpoint/2010/main" val="279759751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0000"/>
                </a:solidFill>
                <a:latin typeface="Verdana"/>
                <a:ea typeface="Verdana"/>
                <a:cs typeface="Verdana"/>
                <a:sym typeface="Verdana"/>
              </a:rPr>
              <a:t>Product </a:t>
            </a:r>
            <a:r>
              <a:rPr lang="en-US" dirty="0" smtClean="0">
                <a:solidFill>
                  <a:srgbClr val="000000"/>
                </a:solidFill>
                <a:latin typeface="Verdana"/>
                <a:ea typeface="Verdana"/>
                <a:cs typeface="Verdana"/>
                <a:sym typeface="Verdana"/>
              </a:rPr>
              <a:t>backlog</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533789481"/>
              </p:ext>
            </p:extLst>
          </p:nvPr>
        </p:nvGraphicFramePr>
        <p:xfrm>
          <a:off x="685800" y="838200"/>
          <a:ext cx="10896600" cy="4648202"/>
        </p:xfrm>
        <a:graphic>
          <a:graphicData uri="http://schemas.openxmlformats.org/drawingml/2006/table">
            <a:tbl>
              <a:tblPr firstRow="1" bandRow="1">
                <a:tableStyleId>{5C22544A-7EE6-4342-B048-85BDC9FD1C3A}</a:tableStyleId>
              </a:tblPr>
              <a:tblGrid>
                <a:gridCol w="406158"/>
                <a:gridCol w="912886"/>
                <a:gridCol w="789103"/>
                <a:gridCol w="3302053"/>
                <a:gridCol w="2840581"/>
                <a:gridCol w="1114029"/>
                <a:gridCol w="789103"/>
                <a:gridCol w="742687"/>
              </a:tblGrid>
              <a:tr h="314611">
                <a:tc>
                  <a:txBody>
                    <a:bodyPr/>
                    <a:lstStyle/>
                    <a:p>
                      <a:pPr algn="l" fontAlgn="t"/>
                      <a:r>
                        <a:rPr lang="en-US" sz="1600" u="none" strike="noStrike" dirty="0">
                          <a:effectLst/>
                        </a:rPr>
                        <a:t>ID</a:t>
                      </a:r>
                      <a:endParaRPr lang="en-US" sz="1600" b="1" i="0" u="none" strike="noStrike" dirty="0">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Theme</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As a/an</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I want to...</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So that...</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Notes</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Priority</a:t>
                      </a:r>
                      <a:endParaRPr lang="en-US" sz="1600" b="1" i="0" u="none" strike="noStrike">
                        <a:solidFill>
                          <a:srgbClr val="FFFFFF"/>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Status</a:t>
                      </a:r>
                      <a:endParaRPr lang="en-US" sz="1600" b="1" i="0" u="none" strike="noStrike">
                        <a:solidFill>
                          <a:srgbClr val="FFFFFF"/>
                        </a:solidFill>
                        <a:effectLst/>
                        <a:latin typeface="Calibri" panose="020F0502020204030204" pitchFamily="34" charset="0"/>
                      </a:endParaRPr>
                    </a:p>
                  </a:txBody>
                  <a:tcPr marL="9525" marR="9525" marT="9525" marB="0"/>
                </a:tc>
              </a:tr>
              <a:tr h="617395">
                <a:tc>
                  <a:txBody>
                    <a:bodyPr/>
                    <a:lstStyle/>
                    <a:p>
                      <a:pPr algn="l" fontAlgn="t"/>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credit customer account for the deposited with me</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Customer account reflects the new balance</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a:t>
                      </a:r>
                      <a:r>
                        <a:rPr lang="en-US" sz="1600" u="none" strike="noStrike" dirty="0" smtClean="0">
                          <a:effectLst/>
                        </a:rPr>
                        <a:t>1</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tr>
              <a:tr h="617395">
                <a:tc>
                  <a:txBody>
                    <a:bodyPr/>
                    <a:lstStyle/>
                    <a:p>
                      <a:pPr algn="l" fontAlgn="t"/>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update the wrongly entered deposit amount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Customer account reflects the correct amount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a:t>
                      </a:r>
                      <a:r>
                        <a:rPr lang="en-US" sz="1600" u="none" strike="noStrike" dirty="0" smtClean="0">
                          <a:effectLst/>
                        </a:rPr>
                        <a:t>2</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tr>
              <a:tr h="617395">
                <a:tc>
                  <a:txBody>
                    <a:bodyPr/>
                    <a:lstStyle/>
                    <a:p>
                      <a:pPr algn="l" fontAlgn="t"/>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Deposits</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Auditor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know whether amount is credited into customer's account</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I can tell customer the status</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a:t>
                      </a:r>
                      <a:r>
                        <a:rPr lang="en-US" sz="1600" u="none" strike="noStrike" dirty="0" smtClean="0">
                          <a:effectLst/>
                        </a:rPr>
                        <a:t>6</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Todo</a:t>
                      </a:r>
                      <a:endParaRPr lang="en-US" sz="1600" b="0" i="0" u="none" strike="noStrike">
                        <a:solidFill>
                          <a:srgbClr val="000000"/>
                        </a:solidFill>
                        <a:effectLst/>
                        <a:latin typeface="Calibri" panose="020F0502020204030204" pitchFamily="34" charset="0"/>
                      </a:endParaRPr>
                    </a:p>
                  </a:txBody>
                  <a:tcPr marL="9525" marR="9525" marT="9525" marB="0"/>
                </a:tc>
              </a:tr>
              <a:tr h="920178">
                <a:tc>
                  <a:txBody>
                    <a:bodyPr/>
                    <a:lstStyle/>
                    <a:p>
                      <a:pPr algn="l" fontAlgn="t"/>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Non-Functional</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Manager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Any page which is marked as super confidential should not be printed on unauthorized printer</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a:t>
                      </a:r>
                      <a:r>
                        <a:rPr lang="en-US" sz="1600" u="none" strike="noStrike" dirty="0" smtClean="0">
                          <a:effectLst/>
                        </a:rPr>
                        <a:t>3</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tr>
              <a:tr h="617395">
                <a:tc>
                  <a:txBody>
                    <a:bodyPr/>
                    <a:lstStyle/>
                    <a:p>
                      <a:pPr algn="l" fontAlgn="t"/>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Non-Functional</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u="none" strike="noStrike">
                          <a:effectLst/>
                        </a:rPr>
                        <a:t>My cash entry page should load in 2 sec</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a:t>
                      </a:r>
                      <a:r>
                        <a:rPr lang="en-US" sz="1600" u="none" strike="noStrike" dirty="0" smtClean="0">
                          <a:effectLst/>
                        </a:rPr>
                        <a:t>8</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tr>
              <a:tr h="314611">
                <a:tc>
                  <a:txBody>
                    <a:bodyPr/>
                    <a:lstStyle/>
                    <a:p>
                      <a:pPr algn="l" fontAlgn="t"/>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Archive</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IT Admin</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tr>
              <a:tr h="314611">
                <a:tc>
                  <a:txBody>
                    <a:bodyPr/>
                    <a:lstStyle/>
                    <a:p>
                      <a:pPr algn="l" fontAlgn="t"/>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Security</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Cachier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Done</a:t>
                      </a:r>
                      <a:endParaRPr lang="en-US" sz="1600" b="0" i="0" u="none" strike="noStrike">
                        <a:solidFill>
                          <a:srgbClr val="000000"/>
                        </a:solidFill>
                        <a:effectLst/>
                        <a:latin typeface="Calibri" panose="020F0502020204030204" pitchFamily="34" charset="0"/>
                      </a:endParaRPr>
                    </a:p>
                  </a:txBody>
                  <a:tcPr marL="9525" marR="9525" marT="9525" marB="0"/>
                </a:tc>
              </a:tr>
              <a:tr h="314611">
                <a:tc>
                  <a:txBody>
                    <a:bodyPr/>
                    <a:lstStyle/>
                    <a:p>
                      <a:pPr algn="l" fontAlgn="t"/>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Security</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Manager</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a:effectLst/>
                        </a:rPr>
                        <a:t> </a:t>
                      </a:r>
                      <a:endParaRPr lang="en-US"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US" sz="1600" u="none" strike="noStrike" dirty="0">
                          <a:effectLst/>
                        </a:rPr>
                        <a:t>Done</a:t>
                      </a:r>
                      <a:endParaRPr lang="en-US" sz="1600" b="0" i="0" u="none" strike="noStrike" dirty="0">
                        <a:solidFill>
                          <a:srgbClr val="000000"/>
                        </a:solidFill>
                        <a:effectLst/>
                        <a:latin typeface="Calibri" panose="020F0502020204030204" pitchFamily="34" charset="0"/>
                      </a:endParaRPr>
                    </a:p>
                  </a:txBody>
                  <a:tcPr marL="9525" marR="9525" marT="9525" marB="0"/>
                </a:tc>
              </a:tr>
            </a:tbl>
          </a:graphicData>
        </a:graphic>
      </p:graphicFrame>
      <p:pic>
        <p:nvPicPr>
          <p:cNvPr id="2054" name="Picture 6" descr="https://www.scrumalliance.org/system/resource_files/0000/4009/Give_life_to_your_product_backlog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648200"/>
            <a:ext cx="2506555" cy="162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77009"/>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Visualize Your Product Backlog</a:t>
            </a:r>
            <a:endParaRPr lang="en-US" dirty="0"/>
          </a:p>
        </p:txBody>
      </p:sp>
      <p:pic>
        <p:nvPicPr>
          <p:cNvPr id="3074" name="Picture 2" descr="https://www.scrumalliance.org/system/resource_files/0000/4015/xGive_life_to_your_product_backlo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38200"/>
            <a:ext cx="4810125" cy="33337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scrumalliance.org/system/resource_files/0000/4013/Give_life_to_your_product_backlog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838200"/>
            <a:ext cx="435292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scrumalliance.org/system/resource_files/0000/4011/Give_life_to_your_product_backlog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724400"/>
            <a:ext cx="5238750" cy="158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797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0000"/>
                </a:solidFill>
                <a:latin typeface="Verdana"/>
                <a:ea typeface="Verdana"/>
                <a:cs typeface="Verdana"/>
                <a:sym typeface="Verdana"/>
              </a:rPr>
              <a:t>One product owner – </a:t>
            </a:r>
            <a:r>
              <a:rPr lang="en-US" dirty="0" smtClean="0">
                <a:solidFill>
                  <a:srgbClr val="000000"/>
                </a:solidFill>
                <a:latin typeface="Verdana"/>
                <a:ea typeface="Verdana"/>
                <a:cs typeface="Verdana"/>
                <a:sym typeface="Verdana"/>
              </a:rPr>
              <a:t>1 Product Backlog</a:t>
            </a:r>
            <a:endParaRPr lang="en-US" dirty="0"/>
          </a:p>
        </p:txBody>
      </p:sp>
      <p:sp>
        <p:nvSpPr>
          <p:cNvPr id="2" name="TextBox 1"/>
          <p:cNvSpPr txBox="1"/>
          <p:nvPr/>
        </p:nvSpPr>
        <p:spPr>
          <a:xfrm>
            <a:off x="3523282" y="5757625"/>
            <a:ext cx="5532896" cy="584775"/>
          </a:xfrm>
          <a:prstGeom prst="rect">
            <a:avLst/>
          </a:prstGeom>
          <a:noFill/>
        </p:spPr>
        <p:txBody>
          <a:bodyPr wrap="square" rtlCol="0">
            <a:spAutoFit/>
          </a:bodyPr>
          <a:lstStyle/>
          <a:p>
            <a:pPr algn="ctr"/>
            <a:r>
              <a:rPr lang="en-US" sz="3200" dirty="0">
                <a:solidFill>
                  <a:srgbClr val="FF0000"/>
                </a:solidFill>
              </a:rPr>
              <a:t>Ideal</a:t>
            </a:r>
          </a:p>
        </p:txBody>
      </p:sp>
      <p:pic>
        <p:nvPicPr>
          <p:cNvPr id="3" name="Picture 2"/>
          <p:cNvPicPr>
            <a:picLocks noChangeAspect="1"/>
          </p:cNvPicPr>
          <p:nvPr/>
        </p:nvPicPr>
        <p:blipFill>
          <a:blip r:embed="rId3"/>
          <a:stretch>
            <a:fillRect/>
          </a:stretch>
        </p:blipFill>
        <p:spPr>
          <a:xfrm>
            <a:off x="3590925" y="1343025"/>
            <a:ext cx="5010150" cy="4171950"/>
          </a:xfrm>
          <a:prstGeom prst="rect">
            <a:avLst/>
          </a:prstGeom>
        </p:spPr>
      </p:pic>
    </p:spTree>
    <p:extLst>
      <p:ext uri="{BB962C8B-B14F-4D97-AF65-F5344CB8AC3E}">
        <p14:creationId xmlns:p14="http://schemas.microsoft.com/office/powerpoint/2010/main" val="180362451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latin typeface="Verdana"/>
                <a:ea typeface="Verdana"/>
                <a:cs typeface="Verdana"/>
                <a:sym typeface="Verdana"/>
              </a:rPr>
              <a:t>One product owner – 2 Product Backlogs</a:t>
            </a:r>
            <a:endParaRPr lang="en-US" dirty="0"/>
          </a:p>
        </p:txBody>
      </p:sp>
      <p:pic>
        <p:nvPicPr>
          <p:cNvPr id="303" name="Shape 303"/>
          <p:cNvPicPr preferRelativeResize="0"/>
          <p:nvPr/>
        </p:nvPicPr>
        <p:blipFill rotWithShape="1">
          <a:blip r:embed="rId3">
            <a:alphaModFix/>
          </a:blip>
          <a:srcRect/>
          <a:stretch/>
        </p:blipFill>
        <p:spPr>
          <a:xfrm>
            <a:off x="2810360" y="1162374"/>
            <a:ext cx="6028840" cy="4920927"/>
          </a:xfrm>
          <a:prstGeom prst="rect">
            <a:avLst/>
          </a:prstGeom>
          <a:noFill/>
          <a:ln>
            <a:noFill/>
          </a:ln>
        </p:spPr>
      </p:pic>
    </p:spTree>
    <p:extLst>
      <p:ext uri="{BB962C8B-B14F-4D97-AF65-F5344CB8AC3E}">
        <p14:creationId xmlns:p14="http://schemas.microsoft.com/office/powerpoint/2010/main" val="3219218830"/>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Verdana"/>
                <a:ea typeface="Verdana"/>
                <a:cs typeface="Verdana"/>
                <a:sym typeface="Verdana"/>
              </a:rPr>
              <a:t>Multiple product owners, one backlog</a:t>
            </a:r>
            <a:endParaRPr lang="en-US" dirty="0"/>
          </a:p>
        </p:txBody>
      </p:sp>
      <p:pic>
        <p:nvPicPr>
          <p:cNvPr id="5" name="Shape 297"/>
          <p:cNvPicPr preferRelativeResize="0"/>
          <p:nvPr/>
        </p:nvPicPr>
        <p:blipFill rotWithShape="1">
          <a:blip r:embed="rId3">
            <a:alphaModFix/>
          </a:blip>
          <a:srcRect/>
          <a:stretch/>
        </p:blipFill>
        <p:spPr>
          <a:xfrm>
            <a:off x="4552950" y="1976436"/>
            <a:ext cx="4000500" cy="3765550"/>
          </a:xfrm>
          <a:prstGeom prst="rect">
            <a:avLst/>
          </a:prstGeom>
          <a:noFill/>
          <a:ln>
            <a:noFill/>
          </a:ln>
        </p:spPr>
      </p:pic>
      <p:pic>
        <p:nvPicPr>
          <p:cNvPr id="4" name="Shape 297"/>
          <p:cNvPicPr preferRelativeResize="0"/>
          <p:nvPr/>
        </p:nvPicPr>
        <p:blipFill rotWithShape="1">
          <a:blip r:embed="rId3">
            <a:alphaModFix/>
          </a:blip>
          <a:srcRect l="50193" t="18305" r="30823" b="56177"/>
          <a:stretch/>
        </p:blipFill>
        <p:spPr>
          <a:xfrm>
            <a:off x="5212597" y="2634713"/>
            <a:ext cx="759417" cy="960895"/>
          </a:xfrm>
          <a:prstGeom prst="rect">
            <a:avLst/>
          </a:prstGeom>
          <a:noFill/>
          <a:ln>
            <a:noFill/>
          </a:ln>
        </p:spPr>
      </p:pic>
      <p:sp>
        <p:nvSpPr>
          <p:cNvPr id="2" name="Flowchart: Summing Junction 1"/>
          <p:cNvSpPr/>
          <p:nvPr/>
        </p:nvSpPr>
        <p:spPr>
          <a:xfrm>
            <a:off x="4239594" y="2262886"/>
            <a:ext cx="4627213" cy="3192651"/>
          </a:xfrm>
          <a:prstGeom prst="flowChartSummingJuncti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804517"/>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User Story</a:t>
            </a:r>
            <a:endParaRPr lang="en-US" dirty="0"/>
          </a:p>
        </p:txBody>
      </p:sp>
    </p:spTree>
    <p:extLst>
      <p:ext uri="{BB962C8B-B14F-4D97-AF65-F5344CB8AC3E}">
        <p14:creationId xmlns:p14="http://schemas.microsoft.com/office/powerpoint/2010/main" val="30588824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User story </a:t>
            </a:r>
            <a:endParaRPr lang="en-US" dirty="0"/>
          </a:p>
        </p:txBody>
      </p:sp>
      <p:sp>
        <p:nvSpPr>
          <p:cNvPr id="322" name="Shape 32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700"/>
              </a:spcBef>
              <a:buClr>
                <a:srgbClr val="CC0000"/>
              </a:buClr>
              <a:buSzPct val="100000"/>
              <a:defRPr/>
            </a:pPr>
            <a:r>
              <a:rPr lang="en-US" sz="2400" dirty="0">
                <a:latin typeface="Verdana"/>
                <a:ea typeface="Verdana"/>
                <a:cs typeface="Verdana"/>
              </a:rPr>
              <a:t>A user story concept is kernel of Agile Project Management</a:t>
            </a:r>
          </a:p>
          <a:p>
            <a:pPr marL="457200" indent="-457200">
              <a:spcBef>
                <a:spcPts val="700"/>
              </a:spcBef>
              <a:buClr>
                <a:srgbClr val="CC0000"/>
              </a:buClr>
              <a:buSzPct val="100000"/>
              <a:defRPr/>
            </a:pPr>
            <a:r>
              <a:rPr lang="en-US" sz="2400" dirty="0">
                <a:latin typeface="Verdana"/>
                <a:ea typeface="Verdana"/>
                <a:cs typeface="Verdana"/>
              </a:rPr>
              <a:t>A user story is work which a user want system to accomplish because it meets some of </a:t>
            </a:r>
            <a:r>
              <a:rPr lang="en-US" sz="2400" dirty="0" smtClean="0">
                <a:latin typeface="Verdana"/>
                <a:ea typeface="Verdana"/>
                <a:cs typeface="Verdana"/>
              </a:rPr>
              <a:t>her/his </a:t>
            </a:r>
            <a:r>
              <a:rPr lang="en-US" sz="2400" dirty="0">
                <a:latin typeface="Verdana"/>
                <a:ea typeface="Verdana"/>
                <a:cs typeface="Verdana"/>
              </a:rPr>
              <a:t>objectives.</a:t>
            </a:r>
          </a:p>
          <a:p>
            <a:pPr marL="457200" indent="-457200">
              <a:spcBef>
                <a:spcPts val="700"/>
              </a:spcBef>
              <a:buClr>
                <a:srgbClr val="CC0000"/>
              </a:buClr>
              <a:buSzPct val="100000"/>
              <a:defRPr/>
            </a:pPr>
            <a:r>
              <a:rPr lang="en-US" sz="2400" dirty="0">
                <a:latin typeface="Verdana"/>
                <a:ea typeface="Verdana"/>
                <a:cs typeface="Verdana"/>
              </a:rPr>
              <a:t>A user story is not functional specification document. It is a promise of product owner to the team that he will explain the requirements in details when the team is working on this</a:t>
            </a:r>
          </a:p>
          <a:p>
            <a:pPr marL="457200" indent="-457200">
              <a:spcBef>
                <a:spcPts val="700"/>
              </a:spcBef>
              <a:buClr>
                <a:srgbClr val="CC0000"/>
              </a:buClr>
              <a:buSzPct val="100000"/>
              <a:defRPr/>
            </a:pPr>
            <a:r>
              <a:rPr lang="en-US" sz="2400" dirty="0">
                <a:latin typeface="Verdana"/>
                <a:ea typeface="Verdana"/>
                <a:cs typeface="Verdana"/>
              </a:rPr>
              <a:t>User story </a:t>
            </a:r>
            <a:r>
              <a:rPr lang="en-US" sz="2400" dirty="0" smtClean="0">
                <a:latin typeface="Verdana"/>
                <a:ea typeface="Verdana"/>
                <a:cs typeface="Verdana"/>
              </a:rPr>
              <a:t>template : “As </a:t>
            </a:r>
            <a:r>
              <a:rPr lang="en-US" sz="2400" dirty="0">
                <a:latin typeface="Verdana"/>
                <a:ea typeface="Verdana"/>
                <a:cs typeface="Verdana"/>
              </a:rPr>
              <a:t>a user I want to accomplish something so that business value”</a:t>
            </a:r>
          </a:p>
          <a:p>
            <a:pPr marL="457200" indent="-457200">
              <a:spcBef>
                <a:spcPts val="700"/>
              </a:spcBef>
              <a:buClr>
                <a:srgbClr val="CC0000"/>
              </a:buClr>
              <a:buSzPct val="100000"/>
              <a:defRPr/>
            </a:pPr>
            <a:r>
              <a:rPr lang="en-US" sz="2400" dirty="0">
                <a:latin typeface="Verdana"/>
                <a:ea typeface="Verdana"/>
                <a:cs typeface="Verdana"/>
                <a:sym typeface="Verdana"/>
              </a:rPr>
              <a:t>Every user story must have acceptance test cases</a:t>
            </a:r>
          </a:p>
        </p:txBody>
      </p:sp>
    </p:spTree>
    <p:extLst>
      <p:ext uri="{BB962C8B-B14F-4D97-AF65-F5344CB8AC3E}">
        <p14:creationId xmlns:p14="http://schemas.microsoft.com/office/powerpoint/2010/main" val="781925395"/>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3C of User story </a:t>
            </a:r>
            <a:endParaRPr lang="en-US" dirty="0"/>
          </a:p>
        </p:txBody>
      </p:sp>
      <p:sp>
        <p:nvSpPr>
          <p:cNvPr id="322" name="Shape 32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Card</a:t>
            </a:r>
          </a:p>
          <a:p>
            <a:pPr marL="457200" indent="-457200">
              <a:spcBef>
                <a:spcPts val="0"/>
              </a:spcBef>
              <a:spcAft>
                <a:spcPts val="0"/>
              </a:spcAft>
              <a:buClr>
                <a:srgbClr val="CC0000"/>
              </a:buClr>
              <a:buSzPct val="100000"/>
            </a:pPr>
            <a:r>
              <a:rPr lang="en-US" sz="3000" dirty="0">
                <a:latin typeface="Verdana"/>
                <a:ea typeface="Verdana"/>
                <a:cs typeface="Verdana"/>
                <a:sym typeface="Verdana"/>
              </a:rPr>
              <a:t>Conversation</a:t>
            </a:r>
          </a:p>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Confirmation</a:t>
            </a:r>
          </a:p>
        </p:txBody>
      </p:sp>
    </p:spTree>
    <p:extLst>
      <p:ext uri="{BB962C8B-B14F-4D97-AF65-F5344CB8AC3E}">
        <p14:creationId xmlns:p14="http://schemas.microsoft.com/office/powerpoint/2010/main" val="3498739104"/>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Shape 109"/>
          <p:cNvSpPr txBox="1">
            <a:spLocks noGrp="1"/>
          </p:cNvSpPr>
          <p:nvPr>
            <p:ph sz="quarter" idx="10"/>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700"/>
              </a:spcBef>
              <a:spcAft>
                <a:spcPts val="0"/>
              </a:spcAft>
              <a:buClr>
                <a:srgbClr val="CC0000"/>
              </a:buClr>
              <a:buSzPct val="100000"/>
            </a:pPr>
            <a:endParaRPr lang="en-US" sz="3000" dirty="0" smtClean="0">
              <a:solidFill>
                <a:srgbClr val="000000"/>
              </a:solidFill>
              <a:latin typeface="Verdana"/>
              <a:ea typeface="Verdana"/>
              <a:cs typeface="Verdana"/>
              <a:sym typeface="Verdana"/>
            </a:endParaRPr>
          </a:p>
          <a:p>
            <a:pPr marL="457200" indent="-457200">
              <a:spcBef>
                <a:spcPts val="700"/>
              </a:spcBef>
              <a:spcAft>
                <a:spcPts val="0"/>
              </a:spcAft>
              <a:buClr>
                <a:srgbClr val="CC0000"/>
              </a:buClr>
              <a:buSzPct val="100000"/>
            </a:pPr>
            <a:endParaRPr lang="en-US" sz="3000" dirty="0">
              <a:solidFill>
                <a:srgbClr val="000000"/>
              </a:solidFill>
              <a:latin typeface="Verdana"/>
              <a:ea typeface="Verdana"/>
              <a:cs typeface="Verdana"/>
              <a:sym typeface="Verdana"/>
            </a:endParaRPr>
          </a:p>
          <a:p>
            <a:pPr marL="0" indent="0" algn="ctr">
              <a:spcBef>
                <a:spcPts val="700"/>
              </a:spcBef>
              <a:spcAft>
                <a:spcPts val="0"/>
              </a:spcAft>
              <a:buClr>
                <a:srgbClr val="CC0000"/>
              </a:buClr>
              <a:buSzPct val="100000"/>
              <a:buNone/>
            </a:pPr>
            <a:r>
              <a:rPr lang="en-US" sz="3000" dirty="0" smtClean="0">
                <a:solidFill>
                  <a:srgbClr val="000000"/>
                </a:solidFill>
                <a:latin typeface="Verdana"/>
                <a:ea typeface="Verdana"/>
                <a:cs typeface="Verdana"/>
                <a:sym typeface="Verdana"/>
              </a:rPr>
              <a:t>Lets </a:t>
            </a:r>
            <a:r>
              <a:rPr lang="en-US" sz="3000" dirty="0">
                <a:solidFill>
                  <a:srgbClr val="000000"/>
                </a:solidFill>
                <a:latin typeface="Verdana"/>
                <a:ea typeface="Verdana"/>
                <a:cs typeface="Verdana"/>
                <a:sym typeface="Verdana"/>
              </a:rPr>
              <a:t>a write a test case for this training?</a:t>
            </a:r>
          </a:p>
        </p:txBody>
      </p:sp>
      <p:sp>
        <p:nvSpPr>
          <p:cNvPr id="108" name="Shape 108"/>
          <p:cNvSpPr txBox="1">
            <a:spLocks noGrp="1"/>
          </p:cNvSpPr>
          <p:nvPr>
            <p:ph type="title"/>
          </p:nvPr>
        </p:nvSpPr>
        <p:spPr>
          <a:prstGeom prst="rect">
            <a:avLst/>
          </a:prstGeom>
          <a:noFill/>
          <a:ln>
            <a:noFill/>
          </a:ln>
        </p:spPr>
        <p:txBody>
          <a:bodyPr vert="horz" wrap="square" lIns="50800" tIns="50800" rIns="50800" bIns="50800" numCol="1" anchor="b" anchorCtr="0" compatLnSpc="1">
            <a:prstTxWarp prst="textNoShape">
              <a:avLst/>
            </a:prstTxWarp>
            <a:noAutofit/>
          </a:bodyPr>
          <a:lstStyle/>
          <a:p>
            <a:pPr>
              <a:spcBef>
                <a:spcPts val="0"/>
              </a:spcBef>
              <a:spcAft>
                <a:spcPts val="0"/>
              </a:spcAft>
              <a:buClr>
                <a:srgbClr val="000000"/>
              </a:buClr>
              <a:buSzPct val="25000"/>
            </a:pPr>
            <a:r>
              <a:rPr lang="en-US" sz="3800" b="0" dirty="0">
                <a:solidFill>
                  <a:srgbClr val="000000"/>
                </a:solidFill>
                <a:latin typeface="Verdana"/>
                <a:ea typeface="Verdana"/>
                <a:cs typeface="Verdana"/>
                <a:sym typeface="Verdana"/>
              </a:rPr>
              <a:t>Why are you attending?</a:t>
            </a:r>
          </a:p>
        </p:txBody>
      </p:sp>
    </p:spTree>
    <p:extLst>
      <p:ext uri="{BB962C8B-B14F-4D97-AF65-F5344CB8AC3E}">
        <p14:creationId xmlns:p14="http://schemas.microsoft.com/office/powerpoint/2010/main" val="141858524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buFont typeface="Arial" charset="0"/>
              <a:buChar char="•"/>
              <a:defRPr/>
            </a:pPr>
            <a:r>
              <a:rPr lang="en-US" dirty="0" smtClean="0"/>
              <a:t>Business user story</a:t>
            </a:r>
          </a:p>
          <a:p>
            <a:pPr lvl="1">
              <a:buFont typeface="Arial" charset="0"/>
              <a:buChar char="–"/>
              <a:defRPr/>
            </a:pPr>
            <a:r>
              <a:rPr lang="en-US" dirty="0" smtClean="0"/>
              <a:t>“As a class teacher I want to mark attendance of student so that we can issue them certificate”</a:t>
            </a:r>
          </a:p>
          <a:p>
            <a:pPr>
              <a:buFont typeface="Arial" charset="0"/>
              <a:buChar char="•"/>
              <a:defRPr/>
            </a:pPr>
            <a:r>
              <a:rPr lang="en-US" dirty="0" smtClean="0"/>
              <a:t>Bug user story</a:t>
            </a:r>
          </a:p>
          <a:p>
            <a:pPr lvl="1">
              <a:buFont typeface="Arial" charset="0"/>
              <a:buChar char="–"/>
              <a:defRPr/>
            </a:pPr>
            <a:r>
              <a:rPr lang="en-US" dirty="0" smtClean="0"/>
              <a:t>“An error message is displayed whenever I try to save file in </a:t>
            </a:r>
            <a:r>
              <a:rPr lang="en-US" dirty="0" err="1" smtClean="0"/>
              <a:t>pdf</a:t>
            </a:r>
            <a:r>
              <a:rPr lang="en-US" dirty="0" smtClean="0"/>
              <a:t> format”</a:t>
            </a:r>
          </a:p>
          <a:p>
            <a:pPr>
              <a:buFont typeface="Arial" charset="0"/>
              <a:buChar char="•"/>
              <a:defRPr/>
            </a:pPr>
            <a:r>
              <a:rPr lang="en-US" dirty="0" smtClean="0"/>
              <a:t>Technical user / Technical Spikes story</a:t>
            </a:r>
          </a:p>
          <a:p>
            <a:pPr lvl="1">
              <a:buFont typeface="Arial" charset="0"/>
              <a:buChar char="–"/>
              <a:defRPr/>
            </a:pPr>
            <a:r>
              <a:rPr lang="en-US" dirty="0" smtClean="0"/>
              <a:t>“Research a search component in .NET3.5 which is fit for our application”</a:t>
            </a:r>
          </a:p>
          <a:p>
            <a:pPr>
              <a:buFont typeface="Arial" charset="0"/>
              <a:buChar char="•"/>
              <a:defRPr/>
            </a:pPr>
            <a:r>
              <a:rPr lang="en-US" dirty="0" smtClean="0"/>
              <a:t>Non-functional user story</a:t>
            </a:r>
          </a:p>
          <a:p>
            <a:pPr lvl="1">
              <a:buFont typeface="Arial" charset="0"/>
              <a:buChar char="–"/>
              <a:defRPr/>
            </a:pPr>
            <a:r>
              <a:rPr lang="en-US" dirty="0" smtClean="0"/>
              <a:t>“The Student Affairs Information System is up and running 99.9% during the registration time period defined in the Academic Calendar.”</a:t>
            </a:r>
          </a:p>
          <a:p>
            <a:pPr>
              <a:buFont typeface="Arial" charset="0"/>
              <a:buChar char="•"/>
              <a:defRPr/>
            </a:pPr>
            <a:r>
              <a:rPr lang="en-US" dirty="0" smtClean="0"/>
              <a:t>Documentation user story</a:t>
            </a:r>
          </a:p>
          <a:p>
            <a:pPr lvl="1">
              <a:buFont typeface="Arial" charset="0"/>
              <a:buChar char="–"/>
              <a:defRPr/>
            </a:pPr>
            <a:r>
              <a:rPr lang="en-US" dirty="0" smtClean="0"/>
              <a:t>“Develop a user manual for teachers to use teacher module”</a:t>
            </a:r>
            <a:endParaRPr lang="en-US" dirty="0"/>
          </a:p>
        </p:txBody>
      </p:sp>
      <p:sp>
        <p:nvSpPr>
          <p:cNvPr id="2" name="Title 1"/>
          <p:cNvSpPr>
            <a:spLocks noGrp="1"/>
          </p:cNvSpPr>
          <p:nvPr>
            <p:ph type="title"/>
          </p:nvPr>
        </p:nvSpPr>
        <p:spPr/>
        <p:txBody>
          <a:bodyPr>
            <a:normAutofit/>
          </a:bodyPr>
          <a:lstStyle/>
          <a:p>
            <a:pPr>
              <a:defRPr/>
            </a:pPr>
            <a:r>
              <a:rPr b="1" smtClean="0"/>
              <a:t>Types of User Stories</a:t>
            </a:r>
          </a:p>
        </p:txBody>
      </p:sp>
      <p:sp>
        <p:nvSpPr>
          <p:cNvPr id="334853"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145767-884B-4024-9A2B-C01A36AE0046}" type="slidenum">
              <a:rPr lang="en-US" altLang="en-US" smtClean="0"/>
              <a:pPr/>
              <a:t>40</a:t>
            </a:fld>
            <a:endParaRPr lang="en-US" altLang="en-US" smtClean="0"/>
          </a:p>
        </p:txBody>
      </p:sp>
    </p:spTree>
    <p:extLst>
      <p:ext uri="{BB962C8B-B14F-4D97-AF65-F5344CB8AC3E}">
        <p14:creationId xmlns:p14="http://schemas.microsoft.com/office/powerpoint/2010/main" val="19393959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nSpc>
                <a:spcPct val="150000"/>
              </a:lnSpc>
              <a:buFont typeface="Arial" charset="0"/>
              <a:buChar char="•"/>
              <a:defRPr/>
            </a:pPr>
            <a:r>
              <a:rPr lang="en-US" dirty="0" smtClean="0">
                <a:latin typeface="Arial" panose="020B0604020202020204" pitchFamily="34" charset="0"/>
                <a:cs typeface="Arial" panose="020B0604020202020204" pitchFamily="34" charset="0"/>
              </a:rPr>
              <a:t>Epic is a collection of features. An epic is typically 1-3 months in duration</a:t>
            </a:r>
          </a:p>
          <a:p>
            <a:pPr>
              <a:lnSpc>
                <a:spcPct val="150000"/>
              </a:lnSpc>
              <a:buFont typeface="Arial" charset="0"/>
              <a:buChar char="•"/>
              <a:defRPr/>
            </a:pPr>
            <a:r>
              <a:rPr lang="en-US" dirty="0" smtClean="0">
                <a:latin typeface="Arial" panose="020B0604020202020204" pitchFamily="34" charset="0"/>
                <a:cs typeface="Arial" panose="020B0604020202020204" pitchFamily="34" charset="0"/>
              </a:rPr>
              <a:t>Feature is collection of stories. A feature is typically 2-4 weeks in duration</a:t>
            </a:r>
          </a:p>
          <a:p>
            <a:pPr>
              <a:lnSpc>
                <a:spcPct val="150000"/>
              </a:lnSpc>
              <a:buFont typeface="Arial" charset="0"/>
              <a:buChar char="•"/>
              <a:defRPr/>
            </a:pPr>
            <a:r>
              <a:rPr lang="en-US" dirty="0" smtClean="0">
                <a:latin typeface="Arial" panose="020B0604020202020204" pitchFamily="34" charset="0"/>
                <a:cs typeface="Arial" panose="020B0604020202020204" pitchFamily="34" charset="0"/>
              </a:rPr>
              <a:t>User-story is smallest unit of requirement created from features. A user-story is typically less than a week in duration</a:t>
            </a:r>
          </a:p>
          <a:p>
            <a:pPr>
              <a:lnSpc>
                <a:spcPct val="150000"/>
              </a:lnSpc>
              <a:buFont typeface="Arial" charset="0"/>
              <a:buChar char="•"/>
              <a:defRPr/>
            </a:pPr>
            <a:r>
              <a:rPr lang="en-US" dirty="0" smtClean="0">
                <a:latin typeface="Arial" panose="020B0604020202020204" pitchFamily="34" charset="0"/>
                <a:cs typeface="Arial" panose="020B0604020202020204" pitchFamily="34" charset="0"/>
              </a:rPr>
              <a:t>Task are smallest unit of executable items which team members assign to themselves to complete a user story. A task is typically of 8 hours in duration </a:t>
            </a:r>
          </a:p>
          <a:p>
            <a:pPr lvl="0">
              <a:lnSpc>
                <a:spcPct val="150000"/>
              </a:lnSpc>
              <a:buFont typeface="Arial" charset="0"/>
              <a:buChar char="•"/>
              <a:defRPr/>
            </a:pPr>
            <a:r>
              <a:rPr lang="en-US" dirty="0">
                <a:latin typeface="Arial" panose="020B0604020202020204" pitchFamily="34" charset="0"/>
                <a:ea typeface="Verdana"/>
                <a:cs typeface="Arial" panose="020B0604020202020204" pitchFamily="34" charset="0"/>
                <a:sym typeface="Verdana"/>
              </a:rPr>
              <a:t>A group of related user stories is known as </a:t>
            </a:r>
            <a:r>
              <a:rPr lang="en-US" dirty="0">
                <a:solidFill>
                  <a:srgbClr val="CC0000"/>
                </a:solidFill>
                <a:latin typeface="Arial" panose="020B0604020202020204" pitchFamily="34" charset="0"/>
                <a:ea typeface="Verdana"/>
                <a:cs typeface="Arial" panose="020B0604020202020204" pitchFamily="34" charset="0"/>
                <a:sym typeface="Verdana"/>
              </a:rPr>
              <a:t>theme</a:t>
            </a:r>
            <a:r>
              <a:rPr lang="en-US" dirty="0">
                <a:latin typeface="Arial" panose="020B0604020202020204" pitchFamily="34" charset="0"/>
                <a:ea typeface="Verdana"/>
                <a:cs typeface="Arial" panose="020B0604020202020204" pitchFamily="34" charset="0"/>
                <a:sym typeface="Verdana"/>
              </a:rPr>
              <a:t> </a:t>
            </a:r>
          </a:p>
          <a:p>
            <a:pPr>
              <a:lnSpc>
                <a:spcPct val="150000"/>
              </a:lnSpc>
              <a:buFont typeface="Arial" charset="0"/>
              <a:buChar char="•"/>
              <a:defRPr/>
            </a:pPr>
            <a:endParaRPr lang="en-US"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a:defRPr/>
            </a:pPr>
            <a:r>
              <a:rPr lang="en-US" dirty="0" smtClean="0"/>
              <a:t>Theme, </a:t>
            </a:r>
            <a:r>
              <a:rPr dirty="0" smtClean="0"/>
              <a:t>Epic, Feature, Story, Task</a:t>
            </a:r>
            <a:endParaRPr dirty="0"/>
          </a:p>
        </p:txBody>
      </p:sp>
      <p:sp>
        <p:nvSpPr>
          <p:cNvPr id="340997"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52E948-899E-45BE-949E-B806EDDC7FBF}" type="slidenum">
              <a:rPr lang="en-US" altLang="en-US" smtClean="0"/>
              <a:pPr/>
              <a:t>41</a:t>
            </a:fld>
            <a:endParaRPr lang="en-US" altLang="en-US" smtClean="0"/>
          </a:p>
        </p:txBody>
      </p:sp>
    </p:spTree>
    <p:extLst>
      <p:ext uri="{BB962C8B-B14F-4D97-AF65-F5344CB8AC3E}">
        <p14:creationId xmlns:p14="http://schemas.microsoft.com/office/powerpoint/2010/main" val="27735513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I.N.V.E.S.T Model of User Story </a:t>
            </a:r>
            <a:endParaRPr lang="en-US" dirty="0"/>
          </a:p>
        </p:txBody>
      </p:sp>
      <p:sp>
        <p:nvSpPr>
          <p:cNvPr id="3" name="Content Placeholder 2"/>
          <p:cNvSpPr>
            <a:spLocks noGrp="1"/>
          </p:cNvSpPr>
          <p:nvPr>
            <p:ph idx="1"/>
          </p:nvPr>
        </p:nvSpPr>
        <p:spPr/>
        <p:txBody>
          <a:bodyPr/>
          <a:lstStyle/>
          <a:p>
            <a:pPr marL="0" indent="0">
              <a:spcBef>
                <a:spcPts val="0"/>
              </a:spcBef>
              <a:spcAft>
                <a:spcPts val="0"/>
              </a:spcAft>
              <a:buClr>
                <a:srgbClr val="CC0000"/>
              </a:buClr>
              <a:buSzPct val="25000"/>
              <a:buNone/>
            </a:pPr>
            <a:r>
              <a:rPr lang="en-US" b="1" dirty="0">
                <a:solidFill>
                  <a:srgbClr val="CC0000"/>
                </a:solidFill>
                <a:latin typeface="Verdana"/>
                <a:ea typeface="Verdana"/>
                <a:cs typeface="Verdana"/>
                <a:sym typeface="Verdana"/>
              </a:rPr>
              <a:t>I</a:t>
            </a:r>
            <a:r>
              <a:rPr lang="en-US" dirty="0">
                <a:solidFill>
                  <a:srgbClr val="000000"/>
                </a:solidFill>
                <a:latin typeface="Verdana"/>
                <a:ea typeface="Verdana"/>
                <a:cs typeface="Verdana"/>
                <a:sym typeface="Verdana"/>
              </a:rPr>
              <a:t>  – Independent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N</a:t>
            </a:r>
            <a:r>
              <a:rPr lang="en-US" dirty="0">
                <a:solidFill>
                  <a:srgbClr val="000000"/>
                </a:solidFill>
                <a:latin typeface="Verdana"/>
                <a:ea typeface="Verdana"/>
                <a:cs typeface="Verdana"/>
                <a:sym typeface="Verdana"/>
              </a:rPr>
              <a:t> – Negotiable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V</a:t>
            </a:r>
            <a:r>
              <a:rPr lang="en-US" dirty="0">
                <a:solidFill>
                  <a:srgbClr val="000000"/>
                </a:solidFill>
                <a:latin typeface="Verdana"/>
                <a:ea typeface="Verdana"/>
                <a:cs typeface="Verdana"/>
                <a:sym typeface="Verdana"/>
              </a:rPr>
              <a:t> – Valuable to users / customers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E</a:t>
            </a:r>
            <a:r>
              <a:rPr lang="en-US" dirty="0">
                <a:solidFill>
                  <a:srgbClr val="000000"/>
                </a:solidFill>
                <a:latin typeface="Verdana"/>
                <a:ea typeface="Verdana"/>
                <a:cs typeface="Verdana"/>
                <a:sym typeface="Verdana"/>
              </a:rPr>
              <a:t> – </a:t>
            </a:r>
            <a:r>
              <a:rPr lang="en-US" dirty="0" err="1">
                <a:solidFill>
                  <a:srgbClr val="000000"/>
                </a:solidFill>
                <a:latin typeface="Verdana"/>
                <a:ea typeface="Verdana"/>
                <a:cs typeface="Verdana"/>
                <a:sym typeface="Verdana"/>
              </a:rPr>
              <a:t>Estimatable</a:t>
            </a:r>
            <a:r>
              <a:rPr lang="en-US" dirty="0">
                <a:solidFill>
                  <a:srgbClr val="000000"/>
                </a:solidFill>
                <a:latin typeface="Verdana"/>
                <a:ea typeface="Verdana"/>
                <a:cs typeface="Verdana"/>
                <a:sym typeface="Verdana"/>
              </a:rPr>
              <a:t>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S</a:t>
            </a:r>
            <a:r>
              <a:rPr lang="en-US" dirty="0">
                <a:solidFill>
                  <a:srgbClr val="000000"/>
                </a:solidFill>
                <a:latin typeface="Verdana"/>
                <a:ea typeface="Verdana"/>
                <a:cs typeface="Verdana"/>
                <a:sym typeface="Verdana"/>
              </a:rPr>
              <a:t> – Small </a:t>
            </a:r>
          </a:p>
          <a:p>
            <a:pPr marL="0" indent="0">
              <a:spcBef>
                <a:spcPts val="700"/>
              </a:spcBef>
              <a:spcAft>
                <a:spcPts val="0"/>
              </a:spcAft>
              <a:buClr>
                <a:srgbClr val="CC0000"/>
              </a:buClr>
              <a:buSzPct val="25000"/>
              <a:buNone/>
            </a:pPr>
            <a:r>
              <a:rPr lang="en-US" b="1" dirty="0">
                <a:solidFill>
                  <a:srgbClr val="CC0000"/>
                </a:solidFill>
                <a:latin typeface="Verdana"/>
                <a:ea typeface="Verdana"/>
                <a:cs typeface="Verdana"/>
                <a:sym typeface="Verdana"/>
              </a:rPr>
              <a:t>T</a:t>
            </a:r>
            <a:r>
              <a:rPr lang="en-US" dirty="0">
                <a:solidFill>
                  <a:srgbClr val="000000"/>
                </a:solidFill>
                <a:latin typeface="Verdana"/>
                <a:ea typeface="Verdana"/>
                <a:cs typeface="Verdana"/>
                <a:sym typeface="Verdana"/>
              </a:rPr>
              <a:t> – Testable </a:t>
            </a:r>
          </a:p>
          <a:p>
            <a:pPr marL="0" indent="0">
              <a:buNone/>
            </a:pPr>
            <a:endParaRPr lang="en-US" dirty="0"/>
          </a:p>
        </p:txBody>
      </p:sp>
    </p:spTree>
    <p:extLst>
      <p:ext uri="{BB962C8B-B14F-4D97-AF65-F5344CB8AC3E}">
        <p14:creationId xmlns:p14="http://schemas.microsoft.com/office/powerpoint/2010/main" val="2416762373"/>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00"/>
                </a:solidFill>
                <a:latin typeface="Verdana"/>
                <a:ea typeface="Verdana"/>
                <a:cs typeface="Verdana"/>
                <a:sym typeface="Verdana"/>
              </a:rPr>
              <a:t>Techniques to Identify User Stories</a:t>
            </a:r>
            <a:endParaRPr lang="en-US" dirty="0"/>
          </a:p>
        </p:txBody>
      </p:sp>
      <p:sp>
        <p:nvSpPr>
          <p:cNvPr id="346" name="Shape 34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Font typeface="Noto Symbol"/>
              <a:buChar char="●"/>
            </a:pPr>
            <a:r>
              <a:rPr lang="en-US" sz="3000">
                <a:solidFill>
                  <a:srgbClr val="000000"/>
                </a:solidFill>
                <a:latin typeface="Verdana"/>
                <a:ea typeface="Verdana"/>
                <a:cs typeface="Verdana"/>
                <a:sym typeface="Verdana"/>
              </a:rPr>
              <a:t> User interviews</a:t>
            </a:r>
          </a:p>
          <a:p>
            <a:pPr marL="0" indent="0">
              <a:spcBef>
                <a:spcPts val="700"/>
              </a:spcBef>
              <a:spcAft>
                <a:spcPts val="0"/>
              </a:spcAft>
              <a:buClr>
                <a:srgbClr val="CC0000"/>
              </a:buClr>
              <a:buSzPct val="100000"/>
              <a:buFont typeface="Noto Symbol"/>
              <a:buChar char="●"/>
            </a:pPr>
            <a:r>
              <a:rPr lang="en-US" sz="3000">
                <a:solidFill>
                  <a:srgbClr val="000000"/>
                </a:solidFill>
                <a:latin typeface="Verdana"/>
                <a:ea typeface="Verdana"/>
                <a:cs typeface="Verdana"/>
                <a:sym typeface="Verdana"/>
              </a:rPr>
              <a:t> Questionnaires </a:t>
            </a:r>
          </a:p>
          <a:p>
            <a:pPr marL="0" indent="0">
              <a:spcBef>
                <a:spcPts val="700"/>
              </a:spcBef>
              <a:spcAft>
                <a:spcPts val="0"/>
              </a:spcAft>
              <a:buClr>
                <a:srgbClr val="CC0000"/>
              </a:buClr>
              <a:buSzPct val="100000"/>
              <a:buFont typeface="Noto Symbol"/>
              <a:buChar char="●"/>
            </a:pPr>
            <a:r>
              <a:rPr lang="en-US" sz="3000">
                <a:solidFill>
                  <a:srgbClr val="000000"/>
                </a:solidFill>
                <a:latin typeface="Verdana"/>
                <a:ea typeface="Verdana"/>
                <a:cs typeface="Verdana"/>
                <a:sym typeface="Verdana"/>
              </a:rPr>
              <a:t> Observation</a:t>
            </a:r>
          </a:p>
          <a:p>
            <a:pPr marL="0" indent="0">
              <a:spcBef>
                <a:spcPts val="700"/>
              </a:spcBef>
              <a:spcAft>
                <a:spcPts val="0"/>
              </a:spcAft>
              <a:buClr>
                <a:srgbClr val="CC0000"/>
              </a:buClr>
              <a:buSzPct val="100000"/>
              <a:buFont typeface="Noto Symbol"/>
              <a:buChar char="●"/>
            </a:pPr>
            <a:r>
              <a:rPr lang="en-US" sz="3000">
                <a:solidFill>
                  <a:srgbClr val="000000"/>
                </a:solidFill>
                <a:latin typeface="Verdana"/>
                <a:ea typeface="Verdana"/>
                <a:cs typeface="Verdana"/>
                <a:sym typeface="Verdana"/>
              </a:rPr>
              <a:t> Story writing workshops </a:t>
            </a:r>
          </a:p>
        </p:txBody>
      </p:sp>
    </p:spTree>
    <p:extLst>
      <p:ext uri="{BB962C8B-B14F-4D97-AF65-F5344CB8AC3E}">
        <p14:creationId xmlns:p14="http://schemas.microsoft.com/office/powerpoint/2010/main" val="3001609464"/>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Verdana"/>
                <a:ea typeface="Verdana"/>
                <a:cs typeface="Verdana"/>
                <a:sym typeface="Verdana"/>
              </a:rPr>
              <a:t>Exercise (User Story</a:t>
            </a:r>
            <a:r>
              <a:rPr lang="en-US" dirty="0" smtClean="0">
                <a:solidFill>
                  <a:srgbClr val="000000"/>
                </a:solidFill>
                <a:latin typeface="Verdana"/>
                <a:ea typeface="Verdana"/>
                <a:cs typeface="Verdana"/>
                <a:sym typeface="Verdana"/>
              </a:rPr>
              <a:t>)</a:t>
            </a:r>
            <a:endParaRPr lang="en-US" dirty="0"/>
          </a:p>
        </p:txBody>
      </p:sp>
      <p:sp>
        <p:nvSpPr>
          <p:cNvPr id="2" name="Content Placeholder 1"/>
          <p:cNvSpPr>
            <a:spLocks noGrp="1"/>
          </p:cNvSpPr>
          <p:nvPr>
            <p:ph sz="quarter" idx="10"/>
          </p:nvPr>
        </p:nvSpPr>
        <p:spPr/>
        <p:txBody>
          <a:bodyPr/>
          <a:lstStyle/>
          <a:p>
            <a:pPr marL="571500" indent="-571500">
              <a:buClr>
                <a:srgbClr val="CC0000"/>
              </a:buClr>
              <a:buSzPct val="100000"/>
            </a:pPr>
            <a:r>
              <a:rPr lang="en-US" sz="4000" dirty="0" smtClean="0">
                <a:latin typeface="Verdana"/>
                <a:ea typeface="Verdana"/>
                <a:cs typeface="Verdana"/>
                <a:sym typeface="Verdana"/>
              </a:rPr>
              <a:t>Accounting </a:t>
            </a:r>
            <a:r>
              <a:rPr lang="en-US" sz="4000" dirty="0">
                <a:latin typeface="Verdana"/>
                <a:ea typeface="Verdana"/>
                <a:cs typeface="Verdana"/>
                <a:sym typeface="Verdana"/>
              </a:rPr>
              <a:t>Application</a:t>
            </a:r>
          </a:p>
          <a:p>
            <a:pPr marL="571500" indent="-571500">
              <a:buClr>
                <a:srgbClr val="CC0000"/>
              </a:buClr>
              <a:buSzPct val="100000"/>
            </a:pPr>
            <a:r>
              <a:rPr lang="en-US" sz="4000" dirty="0">
                <a:latin typeface="Verdana"/>
                <a:ea typeface="Verdana"/>
                <a:cs typeface="Verdana"/>
                <a:sym typeface="Verdana"/>
              </a:rPr>
              <a:t>In a group write user stories. </a:t>
            </a:r>
          </a:p>
          <a:p>
            <a:pPr marL="571500" indent="-571500">
              <a:buClr>
                <a:srgbClr val="CC0000"/>
              </a:buClr>
              <a:buSzPct val="100000"/>
            </a:pPr>
            <a:r>
              <a:rPr lang="en-US" sz="4000" dirty="0">
                <a:latin typeface="Verdana"/>
                <a:ea typeface="Verdana"/>
                <a:cs typeface="Verdana"/>
                <a:sym typeface="Verdana"/>
              </a:rPr>
              <a:t>A story in a card.</a:t>
            </a:r>
            <a:endParaRPr lang="en-US" sz="3600" dirty="0">
              <a:latin typeface="Verdana"/>
              <a:ea typeface="Verdana"/>
              <a:cs typeface="Verdana"/>
              <a:sym typeface="Verdana"/>
            </a:endParaRPr>
          </a:p>
          <a:p>
            <a:pPr marL="571500" indent="-571500"/>
            <a:endParaRPr lang="en-US" sz="4000" dirty="0"/>
          </a:p>
        </p:txBody>
      </p:sp>
    </p:spTree>
    <p:extLst>
      <p:ext uri="{BB962C8B-B14F-4D97-AF65-F5344CB8AC3E}">
        <p14:creationId xmlns:p14="http://schemas.microsoft.com/office/powerpoint/2010/main" val="226922495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Estimation</a:t>
            </a:r>
            <a:endParaRPr lang="en-US" dirty="0"/>
          </a:p>
        </p:txBody>
      </p:sp>
    </p:spTree>
    <p:extLst>
      <p:ext uri="{BB962C8B-B14F-4D97-AF65-F5344CB8AC3E}">
        <p14:creationId xmlns:p14="http://schemas.microsoft.com/office/powerpoint/2010/main" val="19041446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The Estimation </a:t>
            </a:r>
            <a:r>
              <a:rPr lang="en-US" dirty="0">
                <a:latin typeface="Verdana"/>
                <a:ea typeface="Verdana"/>
                <a:cs typeface="Verdana"/>
                <a:sym typeface="Verdana"/>
              </a:rPr>
              <a:t>S</a:t>
            </a:r>
            <a:r>
              <a:rPr lang="en-US" dirty="0">
                <a:solidFill>
                  <a:srgbClr val="000000"/>
                </a:solidFill>
                <a:latin typeface="Verdana"/>
                <a:ea typeface="Verdana"/>
                <a:cs typeface="Verdana"/>
                <a:sym typeface="Verdana"/>
              </a:rPr>
              <a:t>cale </a:t>
            </a:r>
            <a:endParaRPr lang="en-US" dirty="0"/>
          </a:p>
        </p:txBody>
      </p:sp>
      <p:sp>
        <p:nvSpPr>
          <p:cNvPr id="376" name="Shape 376"/>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smtClean="0">
                <a:solidFill>
                  <a:srgbClr val="000000"/>
                </a:solidFill>
                <a:latin typeface="Verdana"/>
                <a:ea typeface="Verdana"/>
                <a:cs typeface="Verdana"/>
                <a:sym typeface="Verdana"/>
              </a:rPr>
              <a:t>Complexity assessment is never in arithmetic progression</a:t>
            </a:r>
          </a:p>
          <a:p>
            <a:pPr>
              <a:buClr>
                <a:srgbClr val="CC0000"/>
              </a:buClr>
              <a:buSzPct val="100000"/>
            </a:pPr>
            <a:r>
              <a:rPr lang="en-US" sz="3000" dirty="0" smtClean="0">
                <a:solidFill>
                  <a:srgbClr val="000000"/>
                </a:solidFill>
                <a:latin typeface="Verdana"/>
                <a:ea typeface="Verdana"/>
                <a:cs typeface="Verdana"/>
                <a:sym typeface="Verdana"/>
              </a:rPr>
              <a:t>0,1,2,3,5 </a:t>
            </a:r>
            <a:r>
              <a:rPr lang="en-US" sz="3000" dirty="0">
                <a:solidFill>
                  <a:srgbClr val="000000"/>
                </a:solidFill>
                <a:latin typeface="Verdana"/>
                <a:ea typeface="Verdana"/>
                <a:cs typeface="Verdana"/>
                <a:sym typeface="Verdana"/>
              </a:rPr>
              <a:t>and 8  (Fibonacci/</a:t>
            </a:r>
            <a:r>
              <a:rPr lang="en-US" sz="3000" dirty="0" err="1">
                <a:solidFill>
                  <a:srgbClr val="000000"/>
                </a:solidFill>
                <a:latin typeface="Verdana"/>
                <a:ea typeface="Verdana"/>
                <a:cs typeface="Verdana"/>
                <a:sym typeface="Verdana"/>
              </a:rPr>
              <a:t>Hemchandra</a:t>
            </a:r>
            <a:r>
              <a:rPr lang="en-US" sz="3000" dirty="0">
                <a:solidFill>
                  <a:srgbClr val="000000"/>
                </a:solidFill>
                <a:latin typeface="Verdana"/>
                <a:ea typeface="Verdana"/>
                <a:cs typeface="Verdana"/>
                <a:sym typeface="Verdana"/>
              </a:rPr>
              <a:t> series) </a:t>
            </a:r>
          </a:p>
          <a:p>
            <a:pPr>
              <a:spcBef>
                <a:spcPts val="700"/>
              </a:spcBef>
              <a:buClr>
                <a:srgbClr val="CC0000"/>
              </a:buClr>
              <a:buSzPct val="100000"/>
            </a:pPr>
            <a:r>
              <a:rPr lang="en-US" sz="3000" dirty="0">
                <a:solidFill>
                  <a:srgbClr val="000000"/>
                </a:solidFill>
                <a:latin typeface="Verdana"/>
                <a:ea typeface="Verdana"/>
                <a:cs typeface="Verdana"/>
                <a:sym typeface="Verdana"/>
              </a:rPr>
              <a:t>1,2,4 and 8 (Geometrical increase</a:t>
            </a:r>
            <a:r>
              <a:rPr lang="en-US" sz="3000" dirty="0" smtClean="0">
                <a:solidFill>
                  <a:srgbClr val="000000"/>
                </a:solidFill>
                <a:latin typeface="Verdana"/>
                <a:ea typeface="Verdana"/>
                <a:cs typeface="Verdana"/>
                <a:sym typeface="Verdana"/>
              </a:rPr>
              <a:t>)</a:t>
            </a:r>
          </a:p>
          <a:p>
            <a:pPr>
              <a:spcBef>
                <a:spcPts val="700"/>
              </a:spcBef>
              <a:buClr>
                <a:srgbClr val="CC0000"/>
              </a:buClr>
              <a:buSzPct val="100000"/>
            </a:pPr>
            <a:r>
              <a:rPr lang="en-US" sz="3000" dirty="0" smtClean="0">
                <a:solidFill>
                  <a:srgbClr val="000000"/>
                </a:solidFill>
                <a:latin typeface="Verdana"/>
                <a:ea typeface="Verdana"/>
                <a:cs typeface="Verdana"/>
                <a:sym typeface="Verdana"/>
              </a:rPr>
              <a:t>Fruit Size</a:t>
            </a:r>
          </a:p>
          <a:p>
            <a:pPr>
              <a:spcBef>
                <a:spcPts val="700"/>
              </a:spcBef>
              <a:buClr>
                <a:srgbClr val="CC0000"/>
              </a:buClr>
              <a:buSzPct val="100000"/>
            </a:pPr>
            <a:r>
              <a:rPr lang="en-US" sz="3000" dirty="0" smtClean="0">
                <a:solidFill>
                  <a:srgbClr val="000000"/>
                </a:solidFill>
                <a:latin typeface="Verdana"/>
                <a:ea typeface="Verdana"/>
                <a:cs typeface="Verdana"/>
                <a:sym typeface="Verdana"/>
              </a:rPr>
              <a:t>T Shirt Size</a:t>
            </a:r>
            <a:endParaRPr lang="en-US" sz="3000" dirty="0">
              <a:solidFill>
                <a:srgbClr val="000000"/>
              </a:solidFill>
              <a:latin typeface="Verdana"/>
              <a:ea typeface="Verdana"/>
              <a:cs typeface="Verdana"/>
              <a:sym typeface="Verdana"/>
            </a:endParaRPr>
          </a:p>
          <a:p>
            <a:pPr marL="0" indent="0">
              <a:spcBef>
                <a:spcPts val="700"/>
              </a:spcBef>
              <a:buClr>
                <a:srgbClr val="CC0000"/>
              </a:buClr>
              <a:buSzPct val="100000"/>
              <a:buNone/>
            </a:pPr>
            <a:endParaRPr lang="en-US" sz="3000" dirty="0">
              <a:latin typeface="Verdana"/>
              <a:ea typeface="Verdana"/>
              <a:cs typeface="Verdana"/>
              <a:sym typeface="Verdana"/>
            </a:endParaRPr>
          </a:p>
        </p:txBody>
      </p:sp>
    </p:spTree>
    <p:extLst>
      <p:ext uri="{BB962C8B-B14F-4D97-AF65-F5344CB8AC3E}">
        <p14:creationId xmlns:p14="http://schemas.microsoft.com/office/powerpoint/2010/main" val="328307315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Most Common </a:t>
            </a:r>
            <a:r>
              <a:rPr lang="en-US" dirty="0" smtClean="0">
                <a:solidFill>
                  <a:srgbClr val="000000"/>
                </a:solidFill>
                <a:latin typeface="Verdana"/>
                <a:ea typeface="Verdana"/>
                <a:cs typeface="Verdana"/>
                <a:sym typeface="Verdana"/>
              </a:rPr>
              <a:t>Techniques </a:t>
            </a:r>
            <a:endParaRPr lang="en-US" dirty="0"/>
          </a:p>
        </p:txBody>
      </p:sp>
      <p:sp>
        <p:nvSpPr>
          <p:cNvPr id="3" name="Content Placeholder 2"/>
          <p:cNvSpPr>
            <a:spLocks noGrp="1"/>
          </p:cNvSpPr>
          <p:nvPr>
            <p:ph idx="1"/>
          </p:nvPr>
        </p:nvSpPr>
        <p:spPr/>
        <p:txBody>
          <a:bodyPr>
            <a:normAutofit/>
          </a:bodyPr>
          <a:lstStyle/>
          <a:p>
            <a:pPr>
              <a:spcBef>
                <a:spcPts val="700"/>
              </a:spcBef>
              <a:buClr>
                <a:srgbClr val="CC0000"/>
              </a:buClr>
              <a:buSzPct val="100000"/>
            </a:pPr>
            <a:r>
              <a:rPr lang="en-US" sz="2000" dirty="0">
                <a:latin typeface="Verdana"/>
                <a:ea typeface="Verdana"/>
                <a:cs typeface="Verdana"/>
                <a:sym typeface="Verdana"/>
              </a:rPr>
              <a:t>Wideband Delphi</a:t>
            </a:r>
          </a:p>
          <a:p>
            <a:pPr>
              <a:spcBef>
                <a:spcPts val="700"/>
              </a:spcBef>
              <a:buClr>
                <a:srgbClr val="CC0000"/>
              </a:buClr>
              <a:buSzPct val="100000"/>
            </a:pPr>
            <a:r>
              <a:rPr lang="en-US" sz="2000" dirty="0">
                <a:latin typeface="Verdana"/>
                <a:ea typeface="Verdana"/>
                <a:cs typeface="Verdana"/>
                <a:sym typeface="Verdana"/>
              </a:rPr>
              <a:t>Relative Size Estimation</a:t>
            </a:r>
          </a:p>
          <a:p>
            <a:pPr>
              <a:spcBef>
                <a:spcPts val="700"/>
              </a:spcBef>
              <a:buClr>
                <a:srgbClr val="CC0000"/>
              </a:buClr>
              <a:buSzPct val="100000"/>
            </a:pPr>
            <a:r>
              <a:rPr lang="en-US" sz="2000" dirty="0">
                <a:latin typeface="Verdana"/>
                <a:ea typeface="Verdana"/>
                <a:cs typeface="Verdana"/>
                <a:sym typeface="Verdana"/>
              </a:rPr>
              <a:t>Planning Poker</a:t>
            </a:r>
          </a:p>
          <a:p>
            <a:pPr>
              <a:spcBef>
                <a:spcPts val="700"/>
              </a:spcBef>
              <a:buClr>
                <a:srgbClr val="CC0000"/>
              </a:buClr>
              <a:buSzPct val="100000"/>
            </a:pPr>
            <a:r>
              <a:rPr lang="en-US" sz="2000" dirty="0">
                <a:latin typeface="Verdana"/>
                <a:ea typeface="Verdana"/>
                <a:cs typeface="Verdana"/>
                <a:sym typeface="Verdana"/>
              </a:rPr>
              <a:t>Mute Mapping</a:t>
            </a:r>
          </a:p>
          <a:p>
            <a:pPr>
              <a:spcBef>
                <a:spcPts val="700"/>
              </a:spcBef>
              <a:buClr>
                <a:srgbClr val="CC0000"/>
              </a:buClr>
              <a:buSzPct val="100000"/>
            </a:pPr>
            <a:endParaRPr lang="en-US" sz="2000" dirty="0">
              <a:latin typeface="Verdana"/>
              <a:ea typeface="Verdana"/>
              <a:cs typeface="Verdana"/>
              <a:sym typeface="Verdana"/>
            </a:endParaRPr>
          </a:p>
          <a:p>
            <a:pPr marL="0" indent="0">
              <a:buClr>
                <a:srgbClr val="CC0000"/>
              </a:buClr>
              <a:buSzPct val="100000"/>
              <a:buNone/>
            </a:pPr>
            <a:r>
              <a:rPr lang="en-US" sz="2000" b="1" dirty="0">
                <a:latin typeface="Verdana"/>
                <a:ea typeface="Verdana"/>
                <a:cs typeface="Verdana"/>
                <a:sym typeface="Verdana"/>
              </a:rPr>
              <a:t>You Use either or any combination of below techniques to above methods.</a:t>
            </a:r>
          </a:p>
          <a:p>
            <a:pPr>
              <a:buClr>
                <a:srgbClr val="CC0000"/>
              </a:buClr>
              <a:buSzPct val="100000"/>
            </a:pPr>
            <a:r>
              <a:rPr lang="en-US" sz="2000" dirty="0">
                <a:latin typeface="Verdana"/>
                <a:ea typeface="Verdana"/>
                <a:cs typeface="Verdana"/>
                <a:sym typeface="Verdana"/>
              </a:rPr>
              <a:t>Expert Judgement </a:t>
            </a:r>
          </a:p>
          <a:p>
            <a:pPr>
              <a:spcBef>
                <a:spcPts val="700"/>
              </a:spcBef>
              <a:buClr>
                <a:srgbClr val="CC0000"/>
              </a:buClr>
              <a:buSzPct val="100000"/>
            </a:pPr>
            <a:r>
              <a:rPr lang="en-US" sz="2000" dirty="0">
                <a:latin typeface="Verdana"/>
                <a:ea typeface="Verdana"/>
                <a:cs typeface="Verdana"/>
                <a:sym typeface="Verdana"/>
              </a:rPr>
              <a:t>Analogy </a:t>
            </a:r>
          </a:p>
          <a:p>
            <a:pPr>
              <a:spcBef>
                <a:spcPts val="700"/>
              </a:spcBef>
              <a:buClr>
                <a:srgbClr val="CC0000"/>
              </a:buClr>
              <a:buSzPct val="100000"/>
            </a:pPr>
            <a:r>
              <a:rPr lang="en-US" sz="2000" dirty="0">
                <a:latin typeface="Verdana"/>
                <a:ea typeface="Verdana"/>
                <a:cs typeface="Verdana"/>
                <a:sym typeface="Verdana"/>
              </a:rPr>
              <a:t>Bottom Up</a:t>
            </a:r>
          </a:p>
          <a:p>
            <a:pPr>
              <a:spcBef>
                <a:spcPts val="700"/>
              </a:spcBef>
              <a:buClr>
                <a:srgbClr val="CC0000"/>
              </a:buClr>
              <a:buSzPct val="100000"/>
            </a:pPr>
            <a:r>
              <a:rPr lang="en-US" sz="2000" dirty="0">
                <a:latin typeface="Verdana"/>
                <a:ea typeface="Verdana"/>
                <a:cs typeface="Verdana"/>
                <a:sym typeface="Verdana"/>
              </a:rPr>
              <a:t>Top </a:t>
            </a:r>
            <a:r>
              <a:rPr lang="en-US" sz="2000" dirty="0" smtClean="0">
                <a:latin typeface="Verdana"/>
                <a:ea typeface="Verdana"/>
                <a:cs typeface="Verdana"/>
                <a:sym typeface="Verdana"/>
              </a:rPr>
              <a:t>Down</a:t>
            </a:r>
            <a:endParaRPr lang="en-US" sz="2000" dirty="0">
              <a:latin typeface="Verdana"/>
              <a:ea typeface="Verdana"/>
              <a:cs typeface="Verdana"/>
              <a:sym typeface="Verdana"/>
            </a:endParaRPr>
          </a:p>
        </p:txBody>
      </p:sp>
    </p:spTree>
    <p:extLst>
      <p:ext uri="{BB962C8B-B14F-4D97-AF65-F5344CB8AC3E}">
        <p14:creationId xmlns:p14="http://schemas.microsoft.com/office/powerpoint/2010/main" val="67407418"/>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ts val="700"/>
              </a:spcBef>
              <a:buClr>
                <a:srgbClr val="CC0000"/>
              </a:buClr>
              <a:buSzPct val="100000"/>
            </a:pPr>
            <a:r>
              <a:rPr lang="en-US" sz="2400" dirty="0">
                <a:latin typeface="Verdana"/>
                <a:ea typeface="Verdana"/>
                <a:cs typeface="Verdana"/>
                <a:sym typeface="Verdana"/>
              </a:rPr>
              <a:t>Estimation of work happens in story points.</a:t>
            </a:r>
          </a:p>
          <a:p>
            <a:pPr>
              <a:spcBef>
                <a:spcPts val="700"/>
              </a:spcBef>
              <a:buClr>
                <a:srgbClr val="CC0000"/>
              </a:buClr>
              <a:buSzPct val="100000"/>
            </a:pPr>
            <a:r>
              <a:rPr lang="en-US" sz="2400" b="1" dirty="0">
                <a:solidFill>
                  <a:schemeClr val="accent2"/>
                </a:solidFill>
                <a:latin typeface="Verdana"/>
                <a:ea typeface="Verdana"/>
                <a:cs typeface="Verdana"/>
                <a:sym typeface="Verdana"/>
              </a:rPr>
              <a:t>User Story # Story Points</a:t>
            </a:r>
          </a:p>
          <a:p>
            <a:pPr>
              <a:spcBef>
                <a:spcPts val="700"/>
              </a:spcBef>
              <a:buClr>
                <a:srgbClr val="CC0000"/>
              </a:buClr>
              <a:buSzPct val="100000"/>
            </a:pPr>
            <a:r>
              <a:rPr lang="en-US" sz="2400" dirty="0">
                <a:latin typeface="Verdana"/>
                <a:ea typeface="Verdana"/>
                <a:cs typeface="Verdana"/>
                <a:sym typeface="Verdana"/>
              </a:rPr>
              <a:t>Do not estimate durations but </a:t>
            </a:r>
            <a:r>
              <a:rPr lang="en-US" sz="2400" dirty="0" smtClean="0">
                <a:latin typeface="Verdana"/>
                <a:ea typeface="Verdana"/>
                <a:cs typeface="Verdana"/>
                <a:sym typeface="Verdana"/>
              </a:rPr>
              <a:t>complexity</a:t>
            </a:r>
          </a:p>
          <a:p>
            <a:pPr>
              <a:spcBef>
                <a:spcPts val="700"/>
              </a:spcBef>
              <a:buClr>
                <a:srgbClr val="CC0000"/>
              </a:buClr>
              <a:buSzPct val="100000"/>
            </a:pPr>
            <a:r>
              <a:rPr lang="en-US" sz="2400" dirty="0" smtClean="0">
                <a:latin typeface="Verdana"/>
                <a:ea typeface="Verdana"/>
                <a:cs typeface="Verdana"/>
                <a:sym typeface="Verdana"/>
              </a:rPr>
              <a:t>Visualize complexity in terms of # of steps, volume, # of dependencies etc.</a:t>
            </a:r>
          </a:p>
          <a:p>
            <a:pPr>
              <a:spcBef>
                <a:spcPts val="700"/>
              </a:spcBef>
              <a:buClr>
                <a:srgbClr val="CC0000"/>
              </a:buClr>
              <a:buSzPct val="100000"/>
            </a:pPr>
            <a:r>
              <a:rPr lang="en-US" sz="2400" dirty="0" smtClean="0">
                <a:latin typeface="Verdana"/>
                <a:ea typeface="Verdana"/>
                <a:cs typeface="Verdana"/>
                <a:sym typeface="Verdana"/>
              </a:rPr>
              <a:t>Duration cannot be estimated till the time we know the detail of user story. It happens in sprint planning.</a:t>
            </a:r>
            <a:endParaRPr lang="en-US" sz="2400" dirty="0">
              <a:latin typeface="Verdana"/>
              <a:ea typeface="Verdana"/>
              <a:cs typeface="Verdana"/>
              <a:sym typeface="Verdana"/>
            </a:endParaRPr>
          </a:p>
          <a:p>
            <a:pPr>
              <a:spcBef>
                <a:spcPts val="700"/>
              </a:spcBef>
              <a:buClr>
                <a:srgbClr val="CC0000"/>
              </a:buClr>
              <a:buSzPct val="100000"/>
            </a:pPr>
            <a:r>
              <a:rPr lang="en-US" sz="2400" dirty="0">
                <a:latin typeface="Verdana"/>
                <a:ea typeface="Verdana"/>
                <a:cs typeface="Verdana"/>
                <a:sym typeface="Verdana"/>
              </a:rPr>
              <a:t>Simple things can take more time and vice versa.</a:t>
            </a:r>
          </a:p>
          <a:p>
            <a:endParaRPr lang="en-US" sz="2400" dirty="0"/>
          </a:p>
        </p:txBody>
      </p:sp>
      <p:sp>
        <p:nvSpPr>
          <p:cNvPr id="3" name="Title 2"/>
          <p:cNvSpPr>
            <a:spLocks noGrp="1"/>
          </p:cNvSpPr>
          <p:nvPr>
            <p:ph type="title"/>
          </p:nvPr>
        </p:nvSpPr>
        <p:spPr/>
        <p:txBody>
          <a:bodyPr/>
          <a:lstStyle/>
          <a:p>
            <a:r>
              <a:rPr lang="en-US" dirty="0" smtClean="0"/>
              <a:t>Output of Estimation Workshop</a:t>
            </a:r>
            <a:endParaRPr lang="en-US" dirty="0"/>
          </a:p>
        </p:txBody>
      </p:sp>
    </p:spTree>
    <p:extLst>
      <p:ext uri="{BB962C8B-B14F-4D97-AF65-F5344CB8AC3E}">
        <p14:creationId xmlns:p14="http://schemas.microsoft.com/office/powerpoint/2010/main" val="2758367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Story points to schedule </a:t>
            </a:r>
            <a:endParaRPr lang="en-US" dirty="0"/>
          </a:p>
        </p:txBody>
      </p:sp>
      <p:sp>
        <p:nvSpPr>
          <p:cNvPr id="400" name="Shape 40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None/>
            </a:pPr>
            <a:r>
              <a:rPr lang="en-US" sz="3000" dirty="0" smtClean="0">
                <a:solidFill>
                  <a:srgbClr val="000000"/>
                </a:solidFill>
                <a:latin typeface="Verdana"/>
                <a:ea typeface="Verdana"/>
                <a:cs typeface="Verdana"/>
                <a:sym typeface="Verdana"/>
              </a:rPr>
              <a:t>Understand </a:t>
            </a:r>
          </a:p>
          <a:p>
            <a:pPr>
              <a:spcBef>
                <a:spcPts val="0"/>
              </a:spcBef>
              <a:spcAft>
                <a:spcPts val="0"/>
              </a:spcAft>
              <a:buClr>
                <a:srgbClr val="CC0000"/>
              </a:buClr>
              <a:buSzPct val="100000"/>
            </a:pPr>
            <a:r>
              <a:rPr lang="en-US" sz="3000" dirty="0" smtClean="0">
                <a:solidFill>
                  <a:srgbClr val="000000"/>
                </a:solidFill>
                <a:latin typeface="Verdana"/>
                <a:ea typeface="Verdana"/>
                <a:cs typeface="Verdana"/>
                <a:sym typeface="Verdana"/>
              </a:rPr>
              <a:t>Velocity, </a:t>
            </a:r>
          </a:p>
          <a:p>
            <a:pPr>
              <a:spcBef>
                <a:spcPts val="0"/>
              </a:spcBef>
              <a:spcAft>
                <a:spcPts val="0"/>
              </a:spcAft>
              <a:buClr>
                <a:srgbClr val="CC0000"/>
              </a:buClr>
              <a:buSzPct val="100000"/>
            </a:pPr>
            <a:r>
              <a:rPr lang="en-US" sz="3000" dirty="0" smtClean="0">
                <a:solidFill>
                  <a:srgbClr val="000000"/>
                </a:solidFill>
                <a:latin typeface="Verdana"/>
                <a:ea typeface="Verdana"/>
                <a:cs typeface="Verdana"/>
                <a:sym typeface="Verdana"/>
              </a:rPr>
              <a:t>Duration, </a:t>
            </a:r>
          </a:p>
          <a:p>
            <a:pPr>
              <a:spcBef>
                <a:spcPts val="0"/>
              </a:spcBef>
              <a:spcAft>
                <a:spcPts val="0"/>
              </a:spcAft>
              <a:buClr>
                <a:srgbClr val="CC0000"/>
              </a:buClr>
              <a:buSzPct val="100000"/>
            </a:pPr>
            <a:r>
              <a:rPr lang="en-US" sz="3000" dirty="0" smtClean="0">
                <a:solidFill>
                  <a:srgbClr val="000000"/>
                </a:solidFill>
                <a:latin typeface="Verdana"/>
                <a:ea typeface="Verdana"/>
                <a:cs typeface="Verdana"/>
                <a:sym typeface="Verdana"/>
              </a:rPr>
              <a:t>Elapsed time, </a:t>
            </a:r>
          </a:p>
          <a:p>
            <a:pPr>
              <a:spcBef>
                <a:spcPts val="0"/>
              </a:spcBef>
              <a:spcAft>
                <a:spcPts val="0"/>
              </a:spcAft>
              <a:buClr>
                <a:srgbClr val="CC0000"/>
              </a:buClr>
              <a:buSzPct val="100000"/>
            </a:pPr>
            <a:r>
              <a:rPr lang="en-US" sz="3000" dirty="0" smtClean="0">
                <a:solidFill>
                  <a:srgbClr val="000000"/>
                </a:solidFill>
                <a:latin typeface="Verdana"/>
                <a:ea typeface="Verdana"/>
                <a:cs typeface="Verdana"/>
                <a:sym typeface="Verdana"/>
              </a:rPr>
              <a:t>Productivity, </a:t>
            </a:r>
          </a:p>
          <a:p>
            <a:pPr>
              <a:spcBef>
                <a:spcPts val="0"/>
              </a:spcBef>
              <a:spcAft>
                <a:spcPts val="0"/>
              </a:spcAft>
              <a:buClr>
                <a:srgbClr val="CC0000"/>
              </a:buClr>
              <a:buSzPct val="100000"/>
            </a:pPr>
            <a:r>
              <a:rPr lang="en-US" sz="3000" dirty="0" smtClean="0">
                <a:solidFill>
                  <a:srgbClr val="000000"/>
                </a:solidFill>
                <a:latin typeface="Verdana"/>
                <a:ea typeface="Verdana"/>
                <a:cs typeface="Verdana"/>
                <a:sym typeface="Verdana"/>
              </a:rPr>
              <a:t>Availability of resource, </a:t>
            </a:r>
          </a:p>
          <a:p>
            <a:pPr>
              <a:spcBef>
                <a:spcPts val="0"/>
              </a:spcBef>
              <a:spcAft>
                <a:spcPts val="0"/>
              </a:spcAft>
              <a:buClr>
                <a:srgbClr val="CC0000"/>
              </a:buClr>
              <a:buSzPct val="100000"/>
            </a:pPr>
            <a:r>
              <a:rPr lang="en-US" sz="3000" dirty="0" smtClean="0">
                <a:solidFill>
                  <a:srgbClr val="000000"/>
                </a:solidFill>
                <a:latin typeface="Verdana"/>
                <a:ea typeface="Verdana"/>
                <a:cs typeface="Verdana"/>
                <a:sym typeface="Verdana"/>
              </a:rPr>
              <a:t>IEH (ideal engineering hours) </a:t>
            </a:r>
          </a:p>
          <a:p>
            <a:pPr marL="0" indent="0">
              <a:spcBef>
                <a:spcPts val="0"/>
              </a:spcBef>
              <a:spcAft>
                <a:spcPts val="0"/>
              </a:spcAft>
              <a:buClr>
                <a:srgbClr val="CC0000"/>
              </a:buClr>
              <a:buSzPct val="100000"/>
              <a:buNone/>
            </a:pPr>
            <a:endParaRPr lang="en-US" sz="3000" dirty="0">
              <a:solidFill>
                <a:srgbClr val="000000"/>
              </a:solidFill>
              <a:latin typeface="Verdana"/>
              <a:ea typeface="Verdana"/>
              <a:cs typeface="Verdana"/>
              <a:sym typeface="Verdana"/>
            </a:endParaRPr>
          </a:p>
          <a:p>
            <a:pPr marL="0" indent="0">
              <a:spcBef>
                <a:spcPts val="0"/>
              </a:spcBef>
              <a:spcAft>
                <a:spcPts val="0"/>
              </a:spcAft>
              <a:buClr>
                <a:srgbClr val="CC0000"/>
              </a:buClr>
              <a:buSzPct val="100000"/>
              <a:buNone/>
            </a:pPr>
            <a:r>
              <a:rPr lang="en-US" sz="3000" dirty="0" smtClean="0">
                <a:solidFill>
                  <a:srgbClr val="000000"/>
                </a:solidFill>
                <a:latin typeface="Verdana"/>
                <a:ea typeface="Verdana"/>
                <a:cs typeface="Verdana"/>
                <a:sym typeface="Verdana"/>
              </a:rPr>
              <a:t>Before you commit the schedule</a:t>
            </a:r>
          </a:p>
          <a:p>
            <a:pPr marL="0" indent="0">
              <a:spcBef>
                <a:spcPts val="0"/>
              </a:spcBef>
              <a:spcAft>
                <a:spcPts val="0"/>
              </a:spcAft>
              <a:buClr>
                <a:srgbClr val="CC0000"/>
              </a:buClr>
              <a:buSzPct val="100000"/>
              <a:buNone/>
            </a:pPr>
            <a:endParaRPr lang="en-US" sz="3000"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2448434129"/>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lgn="ctr">
              <a:buNone/>
            </a:pPr>
            <a:endParaRPr lang="en-US" sz="6000" dirty="0" smtClean="0"/>
          </a:p>
          <a:p>
            <a:pPr marL="0" indent="0" algn="ctr">
              <a:buNone/>
            </a:pPr>
            <a:r>
              <a:rPr lang="en-US" sz="6000" dirty="0"/>
              <a:t>What is the meaning of Agile </a:t>
            </a:r>
            <a:endParaRPr lang="en-US" sz="6000" dirty="0" smtClean="0"/>
          </a:p>
          <a:p>
            <a:pPr marL="0" indent="0" algn="ctr">
              <a:buNone/>
            </a:pPr>
            <a:r>
              <a:rPr lang="en-US" sz="6000" dirty="0" smtClean="0"/>
              <a:t>for you?</a:t>
            </a:r>
            <a:endParaRPr lang="en-US" sz="6000" dirty="0"/>
          </a:p>
        </p:txBody>
      </p:sp>
    </p:spTree>
    <p:extLst>
      <p:ext uri="{BB962C8B-B14F-4D97-AF65-F5344CB8AC3E}">
        <p14:creationId xmlns:p14="http://schemas.microsoft.com/office/powerpoint/2010/main" val="25328784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 - Estimation</a:t>
            </a:r>
            <a:endParaRPr lang="en-US" dirty="0"/>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Mute Mapping</a:t>
            </a:r>
          </a:p>
        </p:txBody>
      </p:sp>
    </p:spTree>
    <p:extLst>
      <p:ext uri="{BB962C8B-B14F-4D97-AF65-F5344CB8AC3E}">
        <p14:creationId xmlns:p14="http://schemas.microsoft.com/office/powerpoint/2010/main" val="32321406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 - Estimation</a:t>
            </a:r>
            <a:endParaRPr lang="en-US" dirty="0"/>
          </a:p>
        </p:txBody>
      </p:sp>
      <p:sp>
        <p:nvSpPr>
          <p:cNvPr id="5" name="Content Placeholder 4"/>
          <p:cNvSpPr>
            <a:spLocks noGrp="1"/>
          </p:cNvSpPr>
          <p:nvPr>
            <p:ph sz="quarter" idx="10"/>
          </p:nvPr>
        </p:nvSpPr>
        <p:spPr/>
        <p:txBody>
          <a:bodyPr/>
          <a:lstStyle/>
          <a:p>
            <a:pPr algn="ctr"/>
            <a:endParaRPr lang="en-US" sz="6000" dirty="0"/>
          </a:p>
          <a:p>
            <a:pPr algn="ctr"/>
            <a:endParaRPr lang="en-US" sz="6000" dirty="0"/>
          </a:p>
          <a:p>
            <a:pPr marL="0" indent="0" algn="ctr">
              <a:buNone/>
            </a:pPr>
            <a:r>
              <a:rPr lang="en-US" sz="6000" dirty="0"/>
              <a:t>Relative Size Estimation</a:t>
            </a:r>
          </a:p>
        </p:txBody>
      </p:sp>
    </p:spTree>
    <p:extLst>
      <p:ext uri="{BB962C8B-B14F-4D97-AF65-F5344CB8AC3E}">
        <p14:creationId xmlns:p14="http://schemas.microsoft.com/office/powerpoint/2010/main" val="3728985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Release Planning</a:t>
            </a:r>
            <a:endParaRPr lang="en-US" dirty="0"/>
          </a:p>
        </p:txBody>
      </p:sp>
      <p:sp>
        <p:nvSpPr>
          <p:cNvPr id="5" name="Content Placeholder 4"/>
          <p:cNvSpPr>
            <a:spLocks noGrp="1"/>
          </p:cNvSpPr>
          <p:nvPr>
            <p:ph idx="1"/>
          </p:nvPr>
        </p:nvSpPr>
        <p:spPr/>
        <p:txBody>
          <a:bodyPr/>
          <a:lstStyle/>
          <a:p>
            <a:r>
              <a:rPr lang="en-US" dirty="0" smtClean="0"/>
              <a:t>After Completing Product Backlog Estimation</a:t>
            </a:r>
          </a:p>
          <a:p>
            <a:r>
              <a:rPr lang="en-US" dirty="0" smtClean="0"/>
              <a:t>Define Release Goal</a:t>
            </a:r>
          </a:p>
          <a:p>
            <a:r>
              <a:rPr lang="en-US" dirty="0" smtClean="0"/>
              <a:t>Determine MMF (Minimum Marketable Features)</a:t>
            </a:r>
          </a:p>
          <a:p>
            <a:r>
              <a:rPr lang="en-US" dirty="0" smtClean="0"/>
              <a:t>Guess a velocity (velocity get stabilized after 4-6 sprints)</a:t>
            </a:r>
          </a:p>
          <a:p>
            <a:r>
              <a:rPr lang="en-US" dirty="0" smtClean="0"/>
              <a:t>Determine Number of Sprints Required</a:t>
            </a:r>
            <a:endParaRPr lang="en-US" dirty="0"/>
          </a:p>
        </p:txBody>
      </p:sp>
    </p:spTree>
    <p:extLst>
      <p:ext uri="{BB962C8B-B14F-4D97-AF65-F5344CB8AC3E}">
        <p14:creationId xmlns:p14="http://schemas.microsoft.com/office/powerpoint/2010/main" val="9493847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Verdana"/>
                <a:ea typeface="Verdana"/>
                <a:cs typeface="Verdana"/>
                <a:sym typeface="Verdana"/>
              </a:rPr>
              <a:t>Release </a:t>
            </a:r>
            <a:r>
              <a:rPr lang="en-US" dirty="0" smtClean="0">
                <a:solidFill>
                  <a:srgbClr val="000000"/>
                </a:solidFill>
                <a:latin typeface="Verdana"/>
                <a:ea typeface="Verdana"/>
                <a:cs typeface="Verdana"/>
                <a:sym typeface="Verdana"/>
              </a:rPr>
              <a:t>Sprint</a:t>
            </a:r>
            <a:endParaRPr lang="en-US" dirty="0"/>
          </a:p>
        </p:txBody>
      </p:sp>
      <p:sp>
        <p:nvSpPr>
          <p:cNvPr id="855" name="Shape 855"/>
          <p:cNvSpPr txBox="1">
            <a:spLocks noGrp="1"/>
          </p:cNvSpPr>
          <p:nvPr>
            <p:ph type="body" idx="4294967295"/>
          </p:nvPr>
        </p:nvSpPr>
        <p:spPr>
          <a:xfrm>
            <a:off x="1789528" y="3962400"/>
            <a:ext cx="8421272" cy="2178050"/>
          </a:xfrm>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500"/>
              </a:spcBef>
              <a:spcAft>
                <a:spcPts val="0"/>
              </a:spcAft>
              <a:buClr>
                <a:srgbClr val="CC0000"/>
              </a:buClr>
              <a:buSzPct val="100000"/>
              <a:buNone/>
            </a:pPr>
            <a:r>
              <a:rPr lang="en-US" sz="2400" dirty="0">
                <a:solidFill>
                  <a:srgbClr val="000000"/>
                </a:solidFill>
                <a:latin typeface="Verdana"/>
                <a:ea typeface="Verdana"/>
                <a:cs typeface="Verdana"/>
                <a:sym typeface="Verdana"/>
              </a:rPr>
              <a:t>During a “release sprint”</a:t>
            </a:r>
          </a:p>
          <a:p>
            <a:pPr>
              <a:spcBef>
                <a:spcPts val="400"/>
              </a:spcBef>
              <a:buClr>
                <a:srgbClr val="CC0000"/>
              </a:buClr>
              <a:buSzPct val="100000"/>
            </a:pPr>
            <a:r>
              <a:rPr lang="en-US" sz="2000" dirty="0">
                <a:solidFill>
                  <a:srgbClr val="000000"/>
                </a:solidFill>
                <a:latin typeface="Verdana"/>
                <a:ea typeface="Verdana"/>
                <a:cs typeface="Verdana"/>
                <a:sym typeface="Verdana"/>
              </a:rPr>
              <a:t>No extra feature is added</a:t>
            </a:r>
          </a:p>
          <a:p>
            <a:pPr>
              <a:spcBef>
                <a:spcPts val="400"/>
              </a:spcBef>
              <a:buClr>
                <a:srgbClr val="CC0000"/>
              </a:buClr>
              <a:buSzPct val="100000"/>
            </a:pPr>
            <a:r>
              <a:rPr lang="en-US" sz="2000" dirty="0">
                <a:solidFill>
                  <a:srgbClr val="000000"/>
                </a:solidFill>
                <a:latin typeface="Verdana"/>
                <a:ea typeface="Verdana"/>
                <a:cs typeface="Verdana"/>
                <a:sym typeface="Verdana"/>
              </a:rPr>
              <a:t>Team prepares a product for release</a:t>
            </a:r>
          </a:p>
          <a:p>
            <a:pPr>
              <a:spcBef>
                <a:spcPts val="400"/>
              </a:spcBef>
              <a:buClr>
                <a:srgbClr val="CC0000"/>
              </a:buClr>
              <a:buSzPct val="100000"/>
            </a:pPr>
            <a:r>
              <a:rPr lang="en-US" sz="2000" dirty="0">
                <a:latin typeface="Verdana"/>
                <a:ea typeface="Verdana"/>
                <a:cs typeface="Verdana"/>
                <a:sym typeface="Verdana"/>
              </a:rPr>
              <a:t>Final system testing and fixing system issues</a:t>
            </a:r>
          </a:p>
          <a:p>
            <a:pPr>
              <a:spcBef>
                <a:spcPts val="400"/>
              </a:spcBef>
              <a:buClr>
                <a:srgbClr val="CC0000"/>
              </a:buClr>
              <a:buSzPct val="100000"/>
            </a:pPr>
            <a:r>
              <a:rPr lang="en-US" sz="2000" dirty="0">
                <a:solidFill>
                  <a:srgbClr val="000000"/>
                </a:solidFill>
                <a:latin typeface="Verdana"/>
                <a:ea typeface="Verdana"/>
                <a:cs typeface="Verdana"/>
                <a:sym typeface="Verdana"/>
              </a:rPr>
              <a:t>Documentation</a:t>
            </a:r>
          </a:p>
        </p:txBody>
      </p:sp>
      <p:sp>
        <p:nvSpPr>
          <p:cNvPr id="880" name="Shape 880"/>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graphicFrame>
        <p:nvGraphicFramePr>
          <p:cNvPr id="3" name="Diagram 2"/>
          <p:cNvGraphicFramePr/>
          <p:nvPr>
            <p:extLst/>
          </p:nvPr>
        </p:nvGraphicFramePr>
        <p:xfrm>
          <a:off x="1447800" y="838200"/>
          <a:ext cx="9753599" cy="3018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8669122"/>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Sprint Planning</a:t>
            </a:r>
            <a:endParaRPr lang="en-US" dirty="0"/>
          </a:p>
        </p:txBody>
      </p:sp>
    </p:spTree>
    <p:extLst>
      <p:ext uri="{BB962C8B-B14F-4D97-AF65-F5344CB8AC3E}">
        <p14:creationId xmlns:p14="http://schemas.microsoft.com/office/powerpoint/2010/main" val="17250615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Sprint Planning</a:t>
            </a:r>
            <a:endParaRPr lang="en-US" dirty="0"/>
          </a:p>
        </p:txBody>
      </p:sp>
      <p:sp>
        <p:nvSpPr>
          <p:cNvPr id="4" name="Content Placeholder 3"/>
          <p:cNvSpPr>
            <a:spLocks noGrp="1"/>
          </p:cNvSpPr>
          <p:nvPr>
            <p:ph idx="1"/>
          </p:nvPr>
        </p:nvSpPr>
        <p:spPr/>
        <p:txBody>
          <a:bodyPr/>
          <a:lstStyle/>
          <a:p>
            <a:r>
              <a:rPr lang="en-US" dirty="0" smtClean="0"/>
              <a:t>What is this?</a:t>
            </a:r>
          </a:p>
          <a:p>
            <a:endParaRPr lang="en-US" dirty="0"/>
          </a:p>
          <a:p>
            <a:r>
              <a:rPr lang="en-US" dirty="0" smtClean="0"/>
              <a:t>First define goal of the sprint before you start sprint planning</a:t>
            </a:r>
          </a:p>
          <a:p>
            <a:endParaRPr lang="en-US" dirty="0" smtClean="0"/>
          </a:p>
          <a:p>
            <a:r>
              <a:rPr lang="en-US" dirty="0" smtClean="0"/>
              <a:t>When ?</a:t>
            </a:r>
          </a:p>
          <a:p>
            <a:r>
              <a:rPr lang="en-US" dirty="0" smtClean="0"/>
              <a:t>Who can participate?</a:t>
            </a:r>
          </a:p>
          <a:p>
            <a:r>
              <a:rPr lang="en-US" dirty="0"/>
              <a:t>How much time is required?</a:t>
            </a:r>
          </a:p>
          <a:p>
            <a:r>
              <a:rPr lang="en-US" dirty="0" smtClean="0"/>
              <a:t>What is the outcome?</a:t>
            </a:r>
          </a:p>
        </p:txBody>
      </p:sp>
    </p:spTree>
    <p:extLst>
      <p:ext uri="{BB962C8B-B14F-4D97-AF65-F5344CB8AC3E}">
        <p14:creationId xmlns:p14="http://schemas.microsoft.com/office/powerpoint/2010/main" val="412535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Output of sprint planning meeting </a:t>
            </a:r>
            <a:endParaRPr lang="en-US" dirty="0"/>
          </a:p>
        </p:txBody>
      </p:sp>
      <p:sp>
        <p:nvSpPr>
          <p:cNvPr id="635" name="Shape 635"/>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A </a:t>
            </a:r>
            <a:r>
              <a:rPr lang="en-US" sz="3000" dirty="0">
                <a:solidFill>
                  <a:srgbClr val="CC0000"/>
                </a:solidFill>
                <a:latin typeface="Verdana"/>
                <a:ea typeface="Verdana"/>
                <a:cs typeface="Verdana"/>
                <a:sym typeface="Verdana"/>
              </a:rPr>
              <a:t>sprint goal </a:t>
            </a:r>
          </a:p>
          <a:p>
            <a:pPr>
              <a:spcBef>
                <a:spcPts val="700"/>
              </a:spcBef>
              <a:buClr>
                <a:srgbClr val="CC0000"/>
              </a:buClr>
              <a:buSzPct val="100000"/>
            </a:pPr>
            <a:r>
              <a:rPr lang="en-US" sz="3000" dirty="0">
                <a:solidFill>
                  <a:srgbClr val="000000"/>
                </a:solidFill>
                <a:latin typeface="Verdana"/>
                <a:ea typeface="Verdana"/>
                <a:cs typeface="Verdana"/>
                <a:sym typeface="Verdana"/>
              </a:rPr>
              <a:t>A list of team members, and their commitment levels </a:t>
            </a:r>
          </a:p>
          <a:p>
            <a:pPr>
              <a:spcBef>
                <a:spcPts val="700"/>
              </a:spcBef>
              <a:buClr>
                <a:srgbClr val="CC0000"/>
              </a:buClr>
              <a:buSzPct val="100000"/>
            </a:pPr>
            <a:r>
              <a:rPr lang="en-US" sz="3000" dirty="0">
                <a:solidFill>
                  <a:srgbClr val="000000"/>
                </a:solidFill>
                <a:latin typeface="Verdana"/>
                <a:ea typeface="Verdana"/>
                <a:cs typeface="Verdana"/>
                <a:sym typeface="Verdana"/>
              </a:rPr>
              <a:t>A </a:t>
            </a:r>
            <a:r>
              <a:rPr lang="en-US" sz="3000" dirty="0">
                <a:solidFill>
                  <a:srgbClr val="CC0000"/>
                </a:solidFill>
                <a:latin typeface="Verdana"/>
                <a:ea typeface="Verdana"/>
                <a:cs typeface="Verdana"/>
                <a:sym typeface="Verdana"/>
              </a:rPr>
              <a:t>sprint backlog</a:t>
            </a:r>
          </a:p>
          <a:p>
            <a:pPr>
              <a:spcBef>
                <a:spcPts val="700"/>
              </a:spcBef>
              <a:buClr>
                <a:srgbClr val="CC0000"/>
              </a:buClr>
              <a:buSzPct val="100000"/>
            </a:pPr>
            <a:r>
              <a:rPr lang="en-US" sz="3000" dirty="0">
                <a:solidFill>
                  <a:srgbClr val="000000"/>
                </a:solidFill>
                <a:latin typeface="Verdana"/>
                <a:ea typeface="Verdana"/>
                <a:cs typeface="Verdana"/>
                <a:sym typeface="Verdana"/>
              </a:rPr>
              <a:t>A defined sprint </a:t>
            </a:r>
            <a:r>
              <a:rPr lang="en-US" sz="3000" dirty="0">
                <a:solidFill>
                  <a:srgbClr val="CC0000"/>
                </a:solidFill>
                <a:latin typeface="Verdana"/>
                <a:ea typeface="Verdana"/>
                <a:cs typeface="Verdana"/>
                <a:sym typeface="Verdana"/>
              </a:rPr>
              <a:t>demo date</a:t>
            </a:r>
            <a:r>
              <a:rPr lang="en-US" sz="3000" dirty="0">
                <a:solidFill>
                  <a:srgbClr val="000000"/>
                </a:solidFill>
                <a:latin typeface="Verdana"/>
                <a:ea typeface="Verdana"/>
                <a:cs typeface="Verdana"/>
                <a:sym typeface="Verdana"/>
              </a:rPr>
              <a:t> </a:t>
            </a:r>
          </a:p>
          <a:p>
            <a:pPr>
              <a:spcBef>
                <a:spcPts val="700"/>
              </a:spcBef>
              <a:buClr>
                <a:srgbClr val="CC0000"/>
              </a:buClr>
              <a:buSzPct val="100000"/>
            </a:pPr>
            <a:r>
              <a:rPr lang="en-US" sz="3000" dirty="0">
                <a:solidFill>
                  <a:srgbClr val="000000"/>
                </a:solidFill>
                <a:latin typeface="Verdana"/>
                <a:ea typeface="Verdana"/>
                <a:cs typeface="Verdana"/>
                <a:sym typeface="Verdana"/>
              </a:rPr>
              <a:t>A defined time and place for the </a:t>
            </a:r>
            <a:r>
              <a:rPr lang="en-US" sz="3000" dirty="0">
                <a:solidFill>
                  <a:srgbClr val="CC0000"/>
                </a:solidFill>
                <a:latin typeface="Verdana"/>
                <a:ea typeface="Verdana"/>
                <a:cs typeface="Verdana"/>
                <a:sym typeface="Verdana"/>
              </a:rPr>
              <a:t>daily Scrum</a:t>
            </a:r>
          </a:p>
        </p:txBody>
      </p:sp>
    </p:spTree>
    <p:extLst>
      <p:ext uri="{BB962C8B-B14F-4D97-AF65-F5344CB8AC3E}">
        <p14:creationId xmlns:p14="http://schemas.microsoft.com/office/powerpoint/2010/main" val="2724650460"/>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Scrum Board</a:t>
            </a:r>
            <a:endParaRPr lang="en-US" dirty="0"/>
          </a:p>
        </p:txBody>
      </p:sp>
      <p:sp>
        <p:nvSpPr>
          <p:cNvPr id="4" name="Slide Number Placeholder 3"/>
          <p:cNvSpPr>
            <a:spLocks noGrp="1"/>
          </p:cNvSpPr>
          <p:nvPr>
            <p:ph type="sldNum" sz="quarter" idx="14"/>
          </p:nvPr>
        </p:nvSpPr>
        <p:spPr/>
        <p:txBody>
          <a:bodyPr/>
          <a:lstStyle/>
          <a:p>
            <a:pPr>
              <a:defRPr/>
            </a:pPr>
            <a:fld id="{C7AB7643-9ED9-4224-BACB-59C764060412}" type="slidenum">
              <a:rPr lang="en-US" smtClean="0"/>
              <a:pPr>
                <a:defRPr/>
              </a:pPr>
              <a:t>57</a:t>
            </a:fld>
            <a:endParaRPr lang="en-US"/>
          </a:p>
        </p:txBody>
      </p:sp>
      <p:pic>
        <p:nvPicPr>
          <p:cNvPr id="4098" name="Picture 2" descr="http://agilereloaded.it/wp-content/uploads/2013/08/Screen-Shot-2013-08-19-at-10.20.12-P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487" y="685800"/>
            <a:ext cx="4785576"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encrypted-tbn3.gstatic.com/images?q=tbn:ANd9GcT-AyCDua-8Gasq1mB7HzAiVUO0fw-P8Q7eAgqhp924EAkli1-rEw"/>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334000" y="685800"/>
            <a:ext cx="5791200" cy="31227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djaa.com/sites/default/files/2tier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735550"/>
            <a:ext cx="6767817" cy="3628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78358" y="3868364"/>
            <a:ext cx="3255442" cy="2308324"/>
          </a:xfrm>
          <a:prstGeom prst="rect">
            <a:avLst/>
          </a:prstGeom>
          <a:solidFill>
            <a:srgbClr val="FFC000"/>
          </a:solidFill>
        </p:spPr>
        <p:txBody>
          <a:bodyPr wrap="square" rtlCol="0">
            <a:spAutoFit/>
          </a:bodyPr>
          <a:lstStyle/>
          <a:p>
            <a:pPr marL="285750" indent="-285750">
              <a:buFont typeface="Arial" panose="020B0604020202020204" pitchFamily="34" charset="0"/>
              <a:buChar char="•"/>
            </a:pPr>
            <a:r>
              <a:rPr lang="en-US" dirty="0" err="1" smtClean="0">
                <a:solidFill>
                  <a:schemeClr val="tx1"/>
                </a:solidFill>
              </a:rPr>
              <a:t>Scrumban</a:t>
            </a:r>
            <a:r>
              <a:rPr lang="en-US" dirty="0" smtClean="0">
                <a:solidFill>
                  <a:schemeClr val="tx1"/>
                </a:solidFill>
              </a:rPr>
              <a:t>/Kanban</a:t>
            </a:r>
          </a:p>
          <a:p>
            <a:pPr marL="285750" indent="-285750">
              <a:buFont typeface="Arial" panose="020B0604020202020204" pitchFamily="34" charset="0"/>
              <a:buChar char="•"/>
            </a:pPr>
            <a:r>
              <a:rPr lang="en-IN" dirty="0">
                <a:solidFill>
                  <a:schemeClr val="tx1"/>
                </a:solidFill>
              </a:rPr>
              <a:t>Yellow: Stories</a:t>
            </a:r>
          </a:p>
          <a:p>
            <a:pPr marL="285750" indent="-285750">
              <a:buFont typeface="Arial" panose="020B0604020202020204" pitchFamily="34" charset="0"/>
              <a:buChar char="•"/>
            </a:pPr>
            <a:r>
              <a:rPr lang="en-IN" dirty="0">
                <a:solidFill>
                  <a:schemeClr val="tx1"/>
                </a:solidFill>
              </a:rPr>
              <a:t>Green: Tasks we created at Sprint planning</a:t>
            </a:r>
          </a:p>
          <a:p>
            <a:pPr marL="285750" indent="-285750">
              <a:buFont typeface="Arial" panose="020B0604020202020204" pitchFamily="34" charset="0"/>
              <a:buChar char="•"/>
            </a:pPr>
            <a:r>
              <a:rPr lang="en-IN" dirty="0">
                <a:solidFill>
                  <a:schemeClr val="tx1"/>
                </a:solidFill>
              </a:rPr>
              <a:t>Red: Tasks that were created after Sprint planning</a:t>
            </a: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127550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Non programming tasks </a:t>
            </a:r>
            <a:r>
              <a:rPr lang="en-US" dirty="0" smtClean="0">
                <a:solidFill>
                  <a:srgbClr val="000000"/>
                </a:solidFill>
                <a:latin typeface="Verdana"/>
                <a:ea typeface="Verdana"/>
                <a:cs typeface="Verdana"/>
                <a:sym typeface="Verdana"/>
              </a:rPr>
              <a:t>in Sprint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IN" b="1" dirty="0"/>
              <a:t>Example of non-programming tasks that often need to be done in a sprint</a:t>
            </a:r>
          </a:p>
          <a:p>
            <a:r>
              <a:rPr lang="en-IN" dirty="0"/>
              <a:t>Set up a test environment</a:t>
            </a:r>
          </a:p>
          <a:p>
            <a:r>
              <a:rPr lang="en-IN" dirty="0"/>
              <a:t>Clarify </a:t>
            </a:r>
            <a:r>
              <a:rPr lang="en-IN" dirty="0" smtClean="0"/>
              <a:t>requirements</a:t>
            </a:r>
            <a:endParaRPr lang="en-IN" dirty="0"/>
          </a:p>
          <a:p>
            <a:r>
              <a:rPr lang="en-IN" dirty="0"/>
              <a:t>Discuss </a:t>
            </a:r>
            <a:r>
              <a:rPr lang="en-IN" dirty="0" smtClean="0"/>
              <a:t>deployment </a:t>
            </a:r>
            <a:r>
              <a:rPr lang="en-IN" dirty="0"/>
              <a:t>details with operations</a:t>
            </a:r>
          </a:p>
          <a:p>
            <a:r>
              <a:rPr lang="en-IN" dirty="0"/>
              <a:t>Write deployment documents (release notes, RFC, or whatever your organization does)</a:t>
            </a:r>
          </a:p>
          <a:p>
            <a:r>
              <a:rPr lang="en-IN" dirty="0"/>
              <a:t>Contact with external resources (GUI designers for example)</a:t>
            </a:r>
          </a:p>
          <a:p>
            <a:r>
              <a:rPr lang="en-IN" dirty="0"/>
              <a:t>Improve build scripts</a:t>
            </a:r>
          </a:p>
          <a:p>
            <a:r>
              <a:rPr lang="en-IN" dirty="0"/>
              <a:t>Further breakdown of backlog items during the sprint.</a:t>
            </a:r>
          </a:p>
          <a:p>
            <a:r>
              <a:rPr lang="en-IN" dirty="0"/>
              <a:t>Identify key </a:t>
            </a:r>
            <a:r>
              <a:rPr lang="en-IN" dirty="0" smtClean="0"/>
              <a:t>questions </a:t>
            </a:r>
            <a:r>
              <a:rPr lang="en-IN" dirty="0"/>
              <a:t>from the developers and get them answered</a:t>
            </a:r>
          </a:p>
          <a:p>
            <a:endParaRPr lang="en-US" dirty="0"/>
          </a:p>
        </p:txBody>
      </p:sp>
    </p:spTree>
    <p:extLst>
      <p:ext uri="{BB962C8B-B14F-4D97-AF65-F5344CB8AC3E}">
        <p14:creationId xmlns:p14="http://schemas.microsoft.com/office/powerpoint/2010/main" val="1557109681"/>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Scrum Roles</a:t>
            </a:r>
            <a:endParaRPr lang="en-US" dirty="0"/>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59</a:t>
            </a:fld>
            <a:endParaRPr lang="en-US"/>
          </a:p>
        </p:txBody>
      </p:sp>
    </p:spTree>
    <p:extLst>
      <p:ext uri="{BB962C8B-B14F-4D97-AF65-F5344CB8AC3E}">
        <p14:creationId xmlns:p14="http://schemas.microsoft.com/office/powerpoint/2010/main" val="21429028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a:solidFill>
            <a:srgbClr val="00B0F0"/>
          </a:solidFill>
          <a:ln>
            <a:noFill/>
          </a:ln>
        </p:spPr>
        <p:txBody>
          <a:bodyPr vert="horz" wrap="square" lIns="50800" tIns="50800" rIns="50800" bIns="50800" numCol="1" anchor="b" anchorCtr="0" compatLnSpc="1">
            <a:prstTxWarp prst="textNoShape">
              <a:avLst/>
            </a:prstTxWarp>
            <a:noAutofit/>
          </a:bodyPr>
          <a:lstStyle/>
          <a:p>
            <a:pPr>
              <a:spcBef>
                <a:spcPts val="0"/>
              </a:spcBef>
              <a:spcAft>
                <a:spcPts val="0"/>
              </a:spcAft>
              <a:buClr>
                <a:srgbClr val="000000"/>
              </a:buClr>
              <a:buSzPct val="25000"/>
            </a:pPr>
            <a:r>
              <a:rPr lang="en-US" b="1" i="0" u="none" strike="noStrike" cap="none" baseline="0" dirty="0" smtClean="0">
                <a:solidFill>
                  <a:srgbClr val="000000"/>
                </a:solidFill>
                <a:latin typeface="Verdana"/>
                <a:ea typeface="Verdana"/>
                <a:cs typeface="Verdana"/>
                <a:sym typeface="Verdana"/>
              </a:rPr>
              <a:t>Overall Plan of This Training</a:t>
            </a:r>
            <a:endParaRPr lang="en-US" b="1" i="0" u="none" strike="noStrike" cap="none" baseline="0" dirty="0">
              <a:solidFill>
                <a:srgbClr val="000000"/>
              </a:solidFill>
              <a:latin typeface="Verdana"/>
              <a:ea typeface="Verdana"/>
              <a:cs typeface="Verdana"/>
              <a:sym typeface="Verdana"/>
            </a:endParaRPr>
          </a:p>
        </p:txBody>
      </p:sp>
      <p:sp>
        <p:nvSpPr>
          <p:cNvPr id="3" name="Content Placeholder 2"/>
          <p:cNvSpPr>
            <a:spLocks noGrp="1"/>
          </p:cNvSpPr>
          <p:nvPr>
            <p:ph idx="1"/>
          </p:nvPr>
        </p:nvSpPr>
        <p:spPr>
          <a:solidFill>
            <a:schemeClr val="accent1">
              <a:lumMod val="20000"/>
              <a:lumOff val="80000"/>
            </a:schemeClr>
          </a:solidFill>
        </p:spPr>
        <p:txBody>
          <a:bodyPr>
            <a:noAutofit/>
          </a:bodyPr>
          <a:lstStyle/>
          <a:p>
            <a:pPr marL="0" indent="0">
              <a:buNone/>
            </a:pPr>
            <a:r>
              <a:rPr lang="en-IN" sz="2400" b="1" dirty="0"/>
              <a:t>Day </a:t>
            </a:r>
            <a:r>
              <a:rPr lang="en-IN" sz="2400" b="1" dirty="0" smtClean="0"/>
              <a:t>1</a:t>
            </a:r>
          </a:p>
          <a:p>
            <a:pPr marL="0" indent="0">
              <a:buNone/>
            </a:pPr>
            <a:endParaRPr lang="en-IN" sz="2400" b="1" dirty="0"/>
          </a:p>
          <a:p>
            <a:pPr marL="514350" indent="-514350">
              <a:buFont typeface="+mj-lt"/>
              <a:buAutoNum type="arabicPeriod"/>
            </a:pPr>
            <a:r>
              <a:rPr lang="en-IN" sz="2400" dirty="0" smtClean="0"/>
              <a:t>Agile </a:t>
            </a:r>
            <a:r>
              <a:rPr lang="en-IN" sz="2400" dirty="0"/>
              <a:t>Introduction &amp; Overview </a:t>
            </a:r>
          </a:p>
          <a:p>
            <a:pPr marL="514350" indent="-514350">
              <a:buFont typeface="+mj-lt"/>
              <a:buAutoNum type="arabicPeriod"/>
            </a:pPr>
            <a:r>
              <a:rPr lang="en-IN" sz="2400" dirty="0" smtClean="0"/>
              <a:t>The </a:t>
            </a:r>
            <a:r>
              <a:rPr lang="en-IN" sz="2400" dirty="0"/>
              <a:t>Agile Planning Framework</a:t>
            </a:r>
          </a:p>
          <a:p>
            <a:pPr marL="514350" indent="-514350">
              <a:buFont typeface="+mj-lt"/>
              <a:buAutoNum type="arabicPeriod"/>
            </a:pPr>
            <a:r>
              <a:rPr lang="en-IN" sz="2400" dirty="0" smtClean="0"/>
              <a:t>Characteristics </a:t>
            </a:r>
            <a:r>
              <a:rPr lang="en-IN" sz="2400" dirty="0"/>
              <a:t>of The Agile Team &amp; Team Structure</a:t>
            </a:r>
          </a:p>
          <a:p>
            <a:pPr marL="514350" indent="-514350">
              <a:buFont typeface="+mj-lt"/>
              <a:buAutoNum type="arabicPeriod"/>
            </a:pPr>
            <a:r>
              <a:rPr lang="en-IN" sz="2400" dirty="0" smtClean="0"/>
              <a:t>Roles </a:t>
            </a:r>
            <a:r>
              <a:rPr lang="en-IN" sz="2400" dirty="0"/>
              <a:t>&amp; Responsibilities in Agile Project</a:t>
            </a:r>
          </a:p>
          <a:p>
            <a:pPr marL="514350" indent="-514350">
              <a:buFont typeface="+mj-lt"/>
              <a:buAutoNum type="arabicPeriod"/>
            </a:pPr>
            <a:r>
              <a:rPr lang="en-IN" sz="2400" dirty="0" smtClean="0"/>
              <a:t>Product </a:t>
            </a:r>
            <a:r>
              <a:rPr lang="en-IN" sz="2400" dirty="0"/>
              <a:t>Backlog</a:t>
            </a:r>
          </a:p>
          <a:p>
            <a:pPr marL="514350" indent="-514350">
              <a:buFont typeface="+mj-lt"/>
              <a:buAutoNum type="arabicPeriod"/>
            </a:pPr>
            <a:r>
              <a:rPr lang="en-IN" sz="2400" dirty="0" smtClean="0"/>
              <a:t>User </a:t>
            </a:r>
            <a:r>
              <a:rPr lang="en-IN" sz="2400" dirty="0"/>
              <a:t>Story, Features, Epic, Theme, INVEST Model, Acceptance Criteria</a:t>
            </a:r>
          </a:p>
        </p:txBody>
      </p:sp>
      <p:sp>
        <p:nvSpPr>
          <p:cNvPr id="2" name="Content Placeholder 1"/>
          <p:cNvSpPr>
            <a:spLocks noGrp="1"/>
          </p:cNvSpPr>
          <p:nvPr>
            <p:ph idx="13"/>
          </p:nvPr>
        </p:nvSpPr>
        <p:spPr>
          <a:solidFill>
            <a:schemeClr val="accent1">
              <a:lumMod val="20000"/>
              <a:lumOff val="80000"/>
            </a:schemeClr>
          </a:solidFill>
        </p:spPr>
        <p:txBody>
          <a:bodyPr>
            <a:noAutofit/>
          </a:bodyPr>
          <a:lstStyle/>
          <a:p>
            <a:pPr marL="0" indent="0">
              <a:buNone/>
            </a:pPr>
            <a:r>
              <a:rPr lang="en-IN" sz="2400" b="1" dirty="0"/>
              <a:t>Day </a:t>
            </a:r>
            <a:r>
              <a:rPr lang="en-IN" sz="2400" b="1" dirty="0" smtClean="0"/>
              <a:t>2</a:t>
            </a:r>
          </a:p>
          <a:p>
            <a:pPr marL="0" indent="0">
              <a:buNone/>
            </a:pPr>
            <a:endParaRPr lang="en-IN" sz="2400" b="1" dirty="0"/>
          </a:p>
          <a:p>
            <a:pPr marL="514350" indent="-514350">
              <a:buFont typeface="+mj-lt"/>
              <a:buAutoNum type="arabicPeriod" startAt="7"/>
            </a:pPr>
            <a:r>
              <a:rPr lang="en-IN" sz="2400" dirty="0" smtClean="0"/>
              <a:t>Agile </a:t>
            </a:r>
            <a:r>
              <a:rPr lang="en-IN" sz="2400" dirty="0"/>
              <a:t>Estimation</a:t>
            </a:r>
          </a:p>
          <a:p>
            <a:pPr marL="514350" indent="-514350">
              <a:buFont typeface="+mj-lt"/>
              <a:buAutoNum type="arabicPeriod" startAt="7"/>
            </a:pPr>
            <a:r>
              <a:rPr lang="en-IN" sz="2400" dirty="0" smtClean="0"/>
              <a:t>Planning</a:t>
            </a:r>
            <a:endParaRPr lang="en-IN" sz="2400" dirty="0"/>
          </a:p>
          <a:p>
            <a:pPr marL="514350" indent="-514350">
              <a:buFont typeface="+mj-lt"/>
              <a:buAutoNum type="arabicPeriod" startAt="7"/>
            </a:pPr>
            <a:r>
              <a:rPr lang="en-IN" sz="2400" dirty="0" smtClean="0"/>
              <a:t>Running </a:t>
            </a:r>
            <a:r>
              <a:rPr lang="en-IN" sz="2400" dirty="0"/>
              <a:t>a Sprint</a:t>
            </a:r>
          </a:p>
          <a:p>
            <a:pPr marL="514350" indent="-514350">
              <a:buFont typeface="+mj-lt"/>
              <a:buAutoNum type="arabicPeriod" startAt="7"/>
            </a:pPr>
            <a:r>
              <a:rPr lang="en-IN" sz="2400" dirty="0" smtClean="0"/>
              <a:t>Closing </a:t>
            </a:r>
            <a:r>
              <a:rPr lang="en-IN" sz="2400" dirty="0"/>
              <a:t>Out The Sprint</a:t>
            </a:r>
          </a:p>
          <a:p>
            <a:pPr marL="514350" indent="-514350">
              <a:buFont typeface="+mj-lt"/>
              <a:buAutoNum type="arabicPeriod" startAt="7"/>
            </a:pPr>
            <a:r>
              <a:rPr lang="en-IN" sz="2400" dirty="0" smtClean="0"/>
              <a:t>Agile </a:t>
            </a:r>
            <a:r>
              <a:rPr lang="en-IN" sz="2400" dirty="0"/>
              <a:t>Health </a:t>
            </a:r>
            <a:r>
              <a:rPr lang="en-IN" sz="2400" dirty="0" err="1"/>
              <a:t>Checkup</a:t>
            </a:r>
            <a:endParaRPr lang="en-IN" sz="2400" dirty="0"/>
          </a:p>
          <a:p>
            <a:pPr marL="514350" indent="-514350">
              <a:buFont typeface="+mj-lt"/>
              <a:buAutoNum type="arabicPeriod" startAt="7"/>
            </a:pPr>
            <a:r>
              <a:rPr lang="en-IN" sz="2400" dirty="0" smtClean="0"/>
              <a:t>Some </a:t>
            </a:r>
            <a:r>
              <a:rPr lang="en-IN" sz="2400" dirty="0"/>
              <a:t>Important Concepts of Agile Project Management</a:t>
            </a:r>
          </a:p>
          <a:p>
            <a:pPr marL="514350" indent="-514350">
              <a:buFont typeface="+mj-lt"/>
              <a:buAutoNum type="arabicPeriod" startAt="7"/>
            </a:pPr>
            <a:r>
              <a:rPr lang="en-IN" sz="2400" dirty="0" smtClean="0"/>
              <a:t>End </a:t>
            </a:r>
            <a:r>
              <a:rPr lang="en-IN" sz="2400" dirty="0"/>
              <a:t>to end exercise to recap </a:t>
            </a:r>
            <a:endParaRPr lang="en-US" sz="2400" dirty="0"/>
          </a:p>
          <a:p>
            <a:endParaRPr lang="en-US" sz="2400" dirty="0"/>
          </a:p>
        </p:txBody>
      </p:sp>
    </p:spTree>
    <p:extLst>
      <p:ext uri="{BB962C8B-B14F-4D97-AF65-F5344CB8AC3E}">
        <p14:creationId xmlns:p14="http://schemas.microsoft.com/office/powerpoint/2010/main" val="3009589443"/>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Product </a:t>
            </a:r>
            <a:r>
              <a:rPr lang="en-US" dirty="0" smtClean="0">
                <a:solidFill>
                  <a:srgbClr val="000000"/>
                </a:solidFill>
                <a:latin typeface="Verdana"/>
                <a:ea typeface="Verdana"/>
                <a:cs typeface="Verdana"/>
                <a:sym typeface="Verdana"/>
              </a:rPr>
              <a:t>owner</a:t>
            </a:r>
            <a:endParaRPr lang="en-US" dirty="0"/>
          </a:p>
        </p:txBody>
      </p:sp>
      <p:sp>
        <p:nvSpPr>
          <p:cNvPr id="425" name="Shape 425"/>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Controls the product </a:t>
            </a:r>
            <a:r>
              <a:rPr lang="en-US" sz="3000" dirty="0" smtClean="0">
                <a:solidFill>
                  <a:srgbClr val="000000"/>
                </a:solidFill>
                <a:latin typeface="Verdana"/>
                <a:ea typeface="Verdana"/>
                <a:cs typeface="Verdana"/>
                <a:sym typeface="Verdana"/>
              </a:rPr>
              <a:t>backlog</a:t>
            </a:r>
          </a:p>
          <a:p>
            <a:pPr>
              <a:buClr>
                <a:srgbClr val="CC0000"/>
              </a:buClr>
              <a:buSzPct val="100000"/>
            </a:pPr>
            <a:r>
              <a:rPr lang="en-US" sz="3000" dirty="0" smtClean="0">
                <a:solidFill>
                  <a:srgbClr val="000000"/>
                </a:solidFill>
                <a:latin typeface="Verdana"/>
                <a:ea typeface="Verdana"/>
                <a:cs typeface="Verdana"/>
                <a:sym typeface="Verdana"/>
              </a:rPr>
              <a:t>Product Backlog grooming</a:t>
            </a:r>
            <a:endParaRPr lang="en-US" sz="3000" dirty="0">
              <a:solidFill>
                <a:srgbClr val="000000"/>
              </a:solidFill>
              <a:latin typeface="Verdana"/>
              <a:ea typeface="Verdana"/>
              <a:cs typeface="Verdana"/>
              <a:sym typeface="Verdana"/>
            </a:endParaRPr>
          </a:p>
          <a:p>
            <a:pPr>
              <a:spcBef>
                <a:spcPts val="700"/>
              </a:spcBef>
              <a:buClr>
                <a:srgbClr val="CC0000"/>
              </a:buClr>
              <a:buSzPct val="100000"/>
            </a:pPr>
            <a:r>
              <a:rPr lang="en-US" sz="3000" dirty="0">
                <a:solidFill>
                  <a:srgbClr val="000000"/>
                </a:solidFill>
                <a:latin typeface="Verdana"/>
                <a:ea typeface="Verdana"/>
                <a:cs typeface="Verdana"/>
                <a:sym typeface="Verdana"/>
              </a:rPr>
              <a:t>Prioritizes the features to be </a:t>
            </a:r>
            <a:r>
              <a:rPr lang="en-US" sz="3000" dirty="0" smtClean="0">
                <a:solidFill>
                  <a:srgbClr val="000000"/>
                </a:solidFill>
                <a:latin typeface="Verdana"/>
                <a:ea typeface="Verdana"/>
                <a:cs typeface="Verdana"/>
                <a:sym typeface="Verdana"/>
              </a:rPr>
              <a:t>developed</a:t>
            </a:r>
          </a:p>
          <a:p>
            <a:pPr>
              <a:spcBef>
                <a:spcPts val="700"/>
              </a:spcBef>
              <a:buClr>
                <a:srgbClr val="CC0000"/>
              </a:buClr>
              <a:buSzPct val="100000"/>
            </a:pPr>
            <a:r>
              <a:rPr lang="en-US" sz="3000" dirty="0" smtClean="0">
                <a:solidFill>
                  <a:srgbClr val="000000"/>
                </a:solidFill>
                <a:latin typeface="Verdana"/>
                <a:ea typeface="Verdana"/>
                <a:cs typeface="Verdana"/>
                <a:sym typeface="Verdana"/>
              </a:rPr>
              <a:t>Conducts demo</a:t>
            </a:r>
          </a:p>
          <a:p>
            <a:pPr>
              <a:spcBef>
                <a:spcPts val="700"/>
              </a:spcBef>
              <a:buClr>
                <a:srgbClr val="CC0000"/>
              </a:buClr>
              <a:buSzPct val="100000"/>
            </a:pPr>
            <a:r>
              <a:rPr lang="en-US" sz="3000" dirty="0" smtClean="0">
                <a:solidFill>
                  <a:srgbClr val="000000"/>
                </a:solidFill>
                <a:latin typeface="Verdana"/>
                <a:ea typeface="Verdana"/>
                <a:cs typeface="Verdana"/>
                <a:sym typeface="Verdana"/>
              </a:rPr>
              <a:t>Business value justification</a:t>
            </a:r>
          </a:p>
          <a:p>
            <a:pPr>
              <a:spcBef>
                <a:spcPts val="700"/>
              </a:spcBef>
              <a:buClr>
                <a:srgbClr val="CC0000"/>
              </a:buClr>
              <a:buSzPct val="100000"/>
            </a:pPr>
            <a:r>
              <a:rPr lang="en-US" sz="3000" dirty="0" smtClean="0">
                <a:solidFill>
                  <a:srgbClr val="000000"/>
                </a:solidFill>
                <a:latin typeface="Verdana"/>
                <a:ea typeface="Verdana"/>
                <a:cs typeface="Verdana"/>
                <a:sym typeface="Verdana"/>
              </a:rPr>
              <a:t>Can cancel sprint</a:t>
            </a:r>
          </a:p>
          <a:p>
            <a:pPr>
              <a:spcBef>
                <a:spcPts val="700"/>
              </a:spcBef>
              <a:buClr>
                <a:srgbClr val="CC0000"/>
              </a:buClr>
              <a:buSzPct val="100000"/>
            </a:pPr>
            <a:r>
              <a:rPr lang="en-US" sz="3000" dirty="0" smtClean="0">
                <a:solidFill>
                  <a:srgbClr val="000000"/>
                </a:solidFill>
                <a:latin typeface="Verdana"/>
                <a:ea typeface="Verdana"/>
                <a:cs typeface="Verdana"/>
                <a:sym typeface="Verdana"/>
              </a:rPr>
              <a:t>Participate in sprint planning, daily scrum, retrospective</a:t>
            </a:r>
          </a:p>
          <a:p>
            <a:pPr>
              <a:spcBef>
                <a:spcPts val="700"/>
              </a:spcBef>
              <a:buClr>
                <a:srgbClr val="CC0000"/>
              </a:buClr>
              <a:buSzPct val="100000"/>
            </a:pPr>
            <a:r>
              <a:rPr lang="en-US" sz="3000" dirty="0" smtClean="0">
                <a:solidFill>
                  <a:srgbClr val="000000"/>
                </a:solidFill>
                <a:latin typeface="Verdana"/>
                <a:ea typeface="Verdana"/>
                <a:cs typeface="Verdana"/>
                <a:sym typeface="Verdana"/>
              </a:rPr>
              <a:t>Helps team in understanding requirements</a:t>
            </a:r>
            <a:endParaRPr lang="en-US" sz="3000" dirty="0">
              <a:solidFill>
                <a:srgbClr val="000000"/>
              </a:solidFill>
              <a:latin typeface="Verdana"/>
              <a:ea typeface="Verdana"/>
              <a:cs typeface="Verdana"/>
              <a:sym typeface="Verdana"/>
            </a:endParaRPr>
          </a:p>
        </p:txBody>
      </p:sp>
      <p:pic>
        <p:nvPicPr>
          <p:cNvPr id="5122" name="Picture 2" descr="Image result for product ow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670968"/>
            <a:ext cx="3295650" cy="139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330013"/>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Master </a:t>
            </a:r>
            <a:endParaRPr lang="en-US" dirty="0"/>
          </a:p>
        </p:txBody>
      </p:sp>
      <p:sp>
        <p:nvSpPr>
          <p:cNvPr id="419" name="Shape 419"/>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457200" indent="-457200">
              <a:spcBef>
                <a:spcPts val="0"/>
              </a:spcBef>
              <a:spcAft>
                <a:spcPts val="0"/>
              </a:spcAft>
              <a:buClr>
                <a:srgbClr val="CC0000"/>
              </a:buClr>
              <a:buSzPct val="100000"/>
            </a:pPr>
            <a:r>
              <a:rPr lang="en-US" sz="3000" dirty="0">
                <a:solidFill>
                  <a:srgbClr val="000000"/>
                </a:solidFill>
                <a:latin typeface="Verdana"/>
                <a:ea typeface="Verdana"/>
                <a:cs typeface="Verdana"/>
                <a:sym typeface="Verdana"/>
              </a:rPr>
              <a:t>Responsible for the success of scrum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Scrum values, practices and rules are enacted and enforced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Represents the management and the team to each other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Conducts all daily scrums </a:t>
            </a:r>
          </a:p>
          <a:p>
            <a:pPr marL="457200" indent="-457200">
              <a:spcBef>
                <a:spcPts val="700"/>
              </a:spcBef>
              <a:spcAft>
                <a:spcPts val="0"/>
              </a:spcAft>
              <a:buClr>
                <a:srgbClr val="CC0000"/>
              </a:buClr>
              <a:buSzPct val="100000"/>
            </a:pPr>
            <a:r>
              <a:rPr lang="en-US" sz="3000" dirty="0">
                <a:solidFill>
                  <a:srgbClr val="000000"/>
                </a:solidFill>
                <a:latin typeface="Verdana"/>
                <a:ea typeface="Verdana"/>
                <a:cs typeface="Verdana"/>
                <a:sym typeface="Verdana"/>
              </a:rPr>
              <a:t>Removes impediments </a:t>
            </a:r>
          </a:p>
        </p:txBody>
      </p:sp>
      <p:pic>
        <p:nvPicPr>
          <p:cNvPr id="6146" name="Picture 2" descr="http://blog.bughuntress.com/wp-content/uploads/2014/09/scrum_masters_min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3352800"/>
            <a:ext cx="2190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14160"/>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Scrum Teams </a:t>
            </a:r>
            <a:endParaRPr lang="en-US" dirty="0"/>
          </a:p>
        </p:txBody>
      </p:sp>
      <p:sp>
        <p:nvSpPr>
          <p:cNvPr id="431" name="Shape 431"/>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A team commits to achieving a sprint goal. The team is accorded full authority.</a:t>
            </a:r>
          </a:p>
          <a:p>
            <a:pPr>
              <a:spcBef>
                <a:spcPts val="700"/>
              </a:spcBef>
              <a:buClr>
                <a:srgbClr val="CC0000"/>
              </a:buClr>
              <a:buSzPct val="100000"/>
            </a:pPr>
            <a:r>
              <a:rPr lang="en-US" sz="3000" dirty="0" smtClean="0">
                <a:solidFill>
                  <a:srgbClr val="000000"/>
                </a:solidFill>
                <a:latin typeface="Verdana"/>
                <a:ea typeface="Verdana"/>
                <a:cs typeface="Verdana"/>
                <a:sym typeface="Verdana"/>
              </a:rPr>
              <a:t>Team size is 7+/- </a:t>
            </a:r>
            <a:r>
              <a:rPr lang="en-US" sz="3000" dirty="0">
                <a:solidFill>
                  <a:srgbClr val="000000"/>
                </a:solidFill>
                <a:latin typeface="Verdana"/>
                <a:ea typeface="Verdana"/>
                <a:cs typeface="Verdana"/>
                <a:sym typeface="Verdana"/>
              </a:rPr>
              <a:t>2</a:t>
            </a:r>
          </a:p>
          <a:p>
            <a:pPr>
              <a:spcBef>
                <a:spcPts val="700"/>
              </a:spcBef>
              <a:buClr>
                <a:srgbClr val="CC0000"/>
              </a:buClr>
              <a:buSzPct val="100000"/>
            </a:pPr>
            <a:r>
              <a:rPr lang="en-US" sz="3000" dirty="0">
                <a:solidFill>
                  <a:srgbClr val="000000"/>
                </a:solidFill>
                <a:latin typeface="Verdana"/>
                <a:ea typeface="Verdana"/>
                <a:cs typeface="Verdana"/>
                <a:sym typeface="Verdana"/>
              </a:rPr>
              <a:t>Cross functional </a:t>
            </a:r>
          </a:p>
          <a:p>
            <a:pPr>
              <a:spcBef>
                <a:spcPts val="700"/>
              </a:spcBef>
              <a:buClr>
                <a:srgbClr val="CC0000"/>
              </a:buClr>
              <a:buSzPct val="100000"/>
            </a:pPr>
            <a:r>
              <a:rPr lang="en-US" sz="3000" dirty="0">
                <a:solidFill>
                  <a:srgbClr val="000000"/>
                </a:solidFill>
                <a:latin typeface="Verdana"/>
                <a:ea typeface="Verdana"/>
                <a:cs typeface="Verdana"/>
                <a:sym typeface="Verdana"/>
              </a:rPr>
              <a:t>No </a:t>
            </a:r>
            <a:r>
              <a:rPr lang="en-US" sz="3000" dirty="0" smtClean="0">
                <a:solidFill>
                  <a:srgbClr val="000000"/>
                </a:solidFill>
                <a:latin typeface="Verdana"/>
                <a:ea typeface="Verdana"/>
                <a:cs typeface="Verdana"/>
                <a:sym typeface="Verdana"/>
              </a:rPr>
              <a:t>titles</a:t>
            </a:r>
          </a:p>
          <a:p>
            <a:pPr>
              <a:spcBef>
                <a:spcPts val="700"/>
              </a:spcBef>
              <a:buClr>
                <a:srgbClr val="CC0000"/>
              </a:buClr>
              <a:buSzPct val="100000"/>
            </a:pPr>
            <a:r>
              <a:rPr lang="en-US" sz="3000" dirty="0" smtClean="0">
                <a:solidFill>
                  <a:srgbClr val="000000"/>
                </a:solidFill>
                <a:latin typeface="Verdana"/>
                <a:ea typeface="Verdana"/>
                <a:cs typeface="Verdana"/>
                <a:sym typeface="Verdana"/>
              </a:rPr>
              <a:t>No hierarchy</a:t>
            </a:r>
          </a:p>
          <a:p>
            <a:pPr>
              <a:spcBef>
                <a:spcPts val="700"/>
              </a:spcBef>
              <a:buClr>
                <a:srgbClr val="CC0000"/>
              </a:buClr>
              <a:buSzPct val="100000"/>
            </a:pPr>
            <a:endParaRPr lang="en-US" sz="3000" dirty="0" smtClean="0">
              <a:solidFill>
                <a:srgbClr val="000000"/>
              </a:solidFill>
              <a:latin typeface="Verdana"/>
              <a:ea typeface="Verdana"/>
              <a:cs typeface="Verdana"/>
              <a:sym typeface="Verdana"/>
            </a:endParaRPr>
          </a:p>
          <a:p>
            <a:pPr>
              <a:spcBef>
                <a:spcPts val="700"/>
              </a:spcBef>
              <a:buClr>
                <a:srgbClr val="CC0000"/>
              </a:buClr>
              <a:buSzPct val="100000"/>
            </a:pPr>
            <a:endParaRPr lang="en-US" sz="3000" dirty="0">
              <a:solidFill>
                <a:srgbClr val="000000"/>
              </a:solidFill>
              <a:latin typeface="Verdana"/>
              <a:ea typeface="Verdana"/>
              <a:cs typeface="Verdana"/>
              <a:sym typeface="Verdana"/>
            </a:endParaRPr>
          </a:p>
          <a:p>
            <a:pPr marL="0" indent="0">
              <a:spcBef>
                <a:spcPts val="700"/>
              </a:spcBef>
              <a:buClr>
                <a:srgbClr val="CC0000"/>
              </a:buClr>
              <a:buSzPct val="100000"/>
              <a:buNone/>
            </a:pPr>
            <a:r>
              <a:rPr lang="en-US" sz="2400" dirty="0" smtClean="0">
                <a:solidFill>
                  <a:srgbClr val="00B050"/>
                </a:solidFill>
                <a:latin typeface="Verdana"/>
                <a:ea typeface="Verdana"/>
                <a:cs typeface="Verdana"/>
                <a:sym typeface="Verdana"/>
              </a:rPr>
              <a:t>It does not mean seniority should not be respected. Local culture, value system, organization culture impacts the structure a lot</a:t>
            </a:r>
            <a:endParaRPr lang="en-US" sz="2400" dirty="0">
              <a:solidFill>
                <a:srgbClr val="00B050"/>
              </a:solidFill>
              <a:latin typeface="Verdana"/>
              <a:ea typeface="Verdana"/>
              <a:cs typeface="Verdana"/>
              <a:sym typeface="Verdana"/>
            </a:endParaRPr>
          </a:p>
        </p:txBody>
      </p:sp>
      <p:pic>
        <p:nvPicPr>
          <p:cNvPr id="7172" name="Picture 4" descr="http://www.bbc.co.uk/staticarchive/fd21d4050117ff2095c5fcd4eaa5fdf08443cd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981200"/>
            <a:ext cx="4219575" cy="237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91803"/>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8" name="Group 7"/>
          <p:cNvGrpSpPr/>
          <p:nvPr/>
        </p:nvGrpSpPr>
        <p:grpSpPr>
          <a:xfrm>
            <a:off x="990600" y="1219200"/>
            <a:ext cx="2085738" cy="4953000"/>
            <a:chOff x="990600" y="1219200"/>
            <a:chExt cx="2085738" cy="4953000"/>
          </a:xfrm>
        </p:grpSpPr>
        <p:pic>
          <p:nvPicPr>
            <p:cNvPr id="10242"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1343558" y="5675501"/>
              <a:ext cx="1172116" cy="369332"/>
            </a:xfrm>
            <a:prstGeom prst="rect">
              <a:avLst/>
            </a:prstGeom>
            <a:noFill/>
          </p:spPr>
          <p:txBody>
            <a:bodyPr wrap="none" rtlCol="0">
              <a:spAutoFit/>
            </a:bodyPr>
            <a:lstStyle/>
            <a:p>
              <a:r>
                <a:rPr lang="en-US" dirty="0" smtClean="0">
                  <a:solidFill>
                    <a:schemeClr val="tx1"/>
                  </a:solidFill>
                </a:rPr>
                <a:t>Feature 1</a:t>
              </a:r>
              <a:endParaRPr lang="en-US" dirty="0">
                <a:solidFill>
                  <a:schemeClr val="tx1"/>
                </a:solidFill>
              </a:endParaRPr>
            </a:p>
          </p:txBody>
        </p:sp>
      </p:grpSp>
      <p:grpSp>
        <p:nvGrpSpPr>
          <p:cNvPr id="14" name="Group 13"/>
          <p:cNvGrpSpPr/>
          <p:nvPr/>
        </p:nvGrpSpPr>
        <p:grpSpPr>
          <a:xfrm>
            <a:off x="3255139" y="121920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172116" cy="369332"/>
            </a:xfrm>
            <a:prstGeom prst="rect">
              <a:avLst/>
            </a:prstGeom>
            <a:noFill/>
          </p:spPr>
          <p:txBody>
            <a:bodyPr wrap="none" rtlCol="0">
              <a:spAutoFit/>
            </a:bodyPr>
            <a:lstStyle/>
            <a:p>
              <a:r>
                <a:rPr lang="en-US" dirty="0" smtClean="0">
                  <a:solidFill>
                    <a:schemeClr val="tx1"/>
                  </a:solidFill>
                </a:rPr>
                <a:t>Feature 2</a:t>
              </a:r>
              <a:endParaRPr lang="en-US" dirty="0">
                <a:solidFill>
                  <a:schemeClr val="tx1"/>
                </a:solidFill>
              </a:endParaRPr>
            </a:p>
          </p:txBody>
        </p:sp>
      </p:grpSp>
      <p:grpSp>
        <p:nvGrpSpPr>
          <p:cNvPr id="25" name="Group 24"/>
          <p:cNvGrpSpPr/>
          <p:nvPr/>
        </p:nvGrpSpPr>
        <p:grpSpPr>
          <a:xfrm>
            <a:off x="5495059" y="1225062"/>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172116" cy="369332"/>
            </a:xfrm>
            <a:prstGeom prst="rect">
              <a:avLst/>
            </a:prstGeom>
            <a:noFill/>
          </p:spPr>
          <p:txBody>
            <a:bodyPr wrap="none" rtlCol="0">
              <a:spAutoFit/>
            </a:bodyPr>
            <a:lstStyle/>
            <a:p>
              <a:r>
                <a:rPr lang="en-US" dirty="0" smtClean="0">
                  <a:solidFill>
                    <a:schemeClr val="tx1"/>
                  </a:solidFill>
                </a:rPr>
                <a:t>Feature 3</a:t>
              </a:r>
              <a:endParaRPr lang="en-US" dirty="0">
                <a:solidFill>
                  <a:schemeClr val="tx1"/>
                </a:solidFill>
              </a:endParaRPr>
            </a:p>
          </p:txBody>
        </p:sp>
      </p:grpSp>
      <p:grpSp>
        <p:nvGrpSpPr>
          <p:cNvPr id="36" name="Group 35"/>
          <p:cNvGrpSpPr/>
          <p:nvPr/>
        </p:nvGrpSpPr>
        <p:grpSpPr>
          <a:xfrm>
            <a:off x="7812558" y="1219200"/>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172116" cy="369332"/>
            </a:xfrm>
            <a:prstGeom prst="rect">
              <a:avLst/>
            </a:prstGeom>
            <a:noFill/>
          </p:spPr>
          <p:txBody>
            <a:bodyPr wrap="none" rtlCol="0">
              <a:spAutoFit/>
            </a:bodyPr>
            <a:lstStyle/>
            <a:p>
              <a:r>
                <a:rPr lang="en-US" dirty="0" smtClean="0">
                  <a:solidFill>
                    <a:schemeClr val="tx1"/>
                  </a:solidFill>
                </a:rPr>
                <a:t>Feature 4</a:t>
              </a:r>
              <a:endParaRPr lang="en-US" dirty="0">
                <a:solidFill>
                  <a:schemeClr val="tx1"/>
                </a:solidFill>
              </a:endParaRPr>
            </a:p>
          </p:txBody>
        </p:sp>
      </p:grpSp>
      <p:pic>
        <p:nvPicPr>
          <p:cNvPr id="11" name="Picture 10"/>
          <p:cNvPicPr>
            <a:picLocks noChangeAspect="1"/>
          </p:cNvPicPr>
          <p:nvPr/>
        </p:nvPicPr>
        <p:blipFill>
          <a:blip r:embed="rId6"/>
          <a:stretch>
            <a:fillRect/>
          </a:stretch>
        </p:blipFill>
        <p:spPr>
          <a:xfrm>
            <a:off x="10015930" y="2606638"/>
            <a:ext cx="1314450" cy="1047750"/>
          </a:xfrm>
          <a:prstGeom prst="rect">
            <a:avLst/>
          </a:prstGeom>
        </p:spPr>
      </p:pic>
    </p:spTree>
    <p:extLst>
      <p:ext uri="{BB962C8B-B14F-4D97-AF65-F5344CB8AC3E}">
        <p14:creationId xmlns:p14="http://schemas.microsoft.com/office/powerpoint/2010/main" val="11893116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Strategies</a:t>
            </a:r>
          </a:p>
        </p:txBody>
      </p:sp>
      <p:grpSp>
        <p:nvGrpSpPr>
          <p:cNvPr id="8" name="Group 7"/>
          <p:cNvGrpSpPr/>
          <p:nvPr/>
        </p:nvGrpSpPr>
        <p:grpSpPr>
          <a:xfrm>
            <a:off x="990600" y="1219200"/>
            <a:ext cx="2085738" cy="4953000"/>
            <a:chOff x="990600" y="1219200"/>
            <a:chExt cx="2085738" cy="4953000"/>
          </a:xfrm>
        </p:grpSpPr>
        <p:pic>
          <p:nvPicPr>
            <p:cNvPr id="10242"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1343558" y="5675501"/>
              <a:ext cx="1296060" cy="369332"/>
            </a:xfrm>
            <a:prstGeom prst="rect">
              <a:avLst/>
            </a:prstGeom>
            <a:noFill/>
          </p:spPr>
          <p:txBody>
            <a:bodyPr wrap="none" rtlCol="0">
              <a:spAutoFit/>
            </a:bodyPr>
            <a:lstStyle/>
            <a:p>
              <a:r>
                <a:rPr lang="en-US" dirty="0" smtClean="0">
                  <a:solidFill>
                    <a:schemeClr val="tx1"/>
                  </a:solidFill>
                </a:rPr>
                <a:t>Client Dev.</a:t>
              </a:r>
              <a:endParaRPr lang="en-US" dirty="0">
                <a:solidFill>
                  <a:schemeClr val="tx1"/>
                </a:solidFill>
              </a:endParaRPr>
            </a:p>
          </p:txBody>
        </p:sp>
      </p:grpSp>
      <p:grpSp>
        <p:nvGrpSpPr>
          <p:cNvPr id="14" name="Group 13"/>
          <p:cNvGrpSpPr/>
          <p:nvPr/>
        </p:nvGrpSpPr>
        <p:grpSpPr>
          <a:xfrm>
            <a:off x="3255139" y="121920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385829" cy="369332"/>
            </a:xfrm>
            <a:prstGeom prst="rect">
              <a:avLst/>
            </a:prstGeom>
            <a:noFill/>
          </p:spPr>
          <p:txBody>
            <a:bodyPr wrap="none" rtlCol="0">
              <a:spAutoFit/>
            </a:bodyPr>
            <a:lstStyle/>
            <a:p>
              <a:r>
                <a:rPr lang="en-US" dirty="0" smtClean="0">
                  <a:solidFill>
                    <a:schemeClr val="tx1"/>
                  </a:solidFill>
                </a:rPr>
                <a:t>Server Dev.</a:t>
              </a:r>
              <a:endParaRPr lang="en-US" dirty="0">
                <a:solidFill>
                  <a:schemeClr val="tx1"/>
                </a:solidFill>
              </a:endParaRPr>
            </a:p>
          </p:txBody>
        </p:sp>
      </p:grpSp>
      <p:grpSp>
        <p:nvGrpSpPr>
          <p:cNvPr id="25" name="Group 24"/>
          <p:cNvGrpSpPr/>
          <p:nvPr/>
        </p:nvGrpSpPr>
        <p:grpSpPr>
          <a:xfrm>
            <a:off x="5495059" y="1225062"/>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274708" cy="369332"/>
            </a:xfrm>
            <a:prstGeom prst="rect">
              <a:avLst/>
            </a:prstGeom>
            <a:noFill/>
          </p:spPr>
          <p:txBody>
            <a:bodyPr wrap="none" rtlCol="0">
              <a:spAutoFit/>
            </a:bodyPr>
            <a:lstStyle/>
            <a:p>
              <a:r>
                <a:rPr lang="en-US" dirty="0" smtClean="0">
                  <a:solidFill>
                    <a:schemeClr val="tx1"/>
                  </a:solidFill>
                </a:rPr>
                <a:t>Mainframe</a:t>
              </a:r>
              <a:endParaRPr lang="en-US" dirty="0">
                <a:solidFill>
                  <a:schemeClr val="tx1"/>
                </a:solidFill>
              </a:endParaRPr>
            </a:p>
          </p:txBody>
        </p:sp>
      </p:grpSp>
      <p:grpSp>
        <p:nvGrpSpPr>
          <p:cNvPr id="36" name="Group 35"/>
          <p:cNvGrpSpPr/>
          <p:nvPr/>
        </p:nvGrpSpPr>
        <p:grpSpPr>
          <a:xfrm>
            <a:off x="7812558" y="1219200"/>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338828" cy="369332"/>
            </a:xfrm>
            <a:prstGeom prst="rect">
              <a:avLst/>
            </a:prstGeom>
            <a:noFill/>
          </p:spPr>
          <p:txBody>
            <a:bodyPr wrap="none" rtlCol="0">
              <a:spAutoFit/>
            </a:bodyPr>
            <a:lstStyle/>
            <a:p>
              <a:r>
                <a:rPr lang="en-US" dirty="0" smtClean="0">
                  <a:solidFill>
                    <a:schemeClr val="tx1"/>
                  </a:solidFill>
                </a:rPr>
                <a:t>Mobile Dev</a:t>
              </a:r>
              <a:endParaRPr lang="en-US" dirty="0">
                <a:solidFill>
                  <a:schemeClr val="tx1"/>
                </a:solidFill>
              </a:endParaRPr>
            </a:p>
          </p:txBody>
        </p:sp>
      </p:grpSp>
      <p:pic>
        <p:nvPicPr>
          <p:cNvPr id="11" name="Picture 10"/>
          <p:cNvPicPr>
            <a:picLocks noChangeAspect="1"/>
          </p:cNvPicPr>
          <p:nvPr/>
        </p:nvPicPr>
        <p:blipFill>
          <a:blip r:embed="rId6"/>
          <a:stretch>
            <a:fillRect/>
          </a:stretch>
        </p:blipFill>
        <p:spPr>
          <a:xfrm>
            <a:off x="10015930" y="2606638"/>
            <a:ext cx="1314450" cy="1047750"/>
          </a:xfrm>
          <a:prstGeom prst="rect">
            <a:avLst/>
          </a:prstGeom>
        </p:spPr>
      </p:pic>
    </p:spTree>
    <p:extLst>
      <p:ext uri="{BB962C8B-B14F-4D97-AF65-F5344CB8AC3E}">
        <p14:creationId xmlns:p14="http://schemas.microsoft.com/office/powerpoint/2010/main" val="33477622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Strategies</a:t>
            </a:r>
            <a:endParaRPr lang="en-US" dirty="0"/>
          </a:p>
        </p:txBody>
      </p:sp>
      <p:grpSp>
        <p:nvGrpSpPr>
          <p:cNvPr id="3" name="Group 2"/>
          <p:cNvGrpSpPr/>
          <p:nvPr/>
        </p:nvGrpSpPr>
        <p:grpSpPr>
          <a:xfrm>
            <a:off x="990600" y="1219200"/>
            <a:ext cx="2085738" cy="4953000"/>
            <a:chOff x="990600" y="1219200"/>
            <a:chExt cx="2085738" cy="4953000"/>
          </a:xfrm>
        </p:grpSpPr>
        <p:pic>
          <p:nvPicPr>
            <p:cNvPr id="4"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343558" y="5675501"/>
              <a:ext cx="1539973" cy="369332"/>
            </a:xfrm>
            <a:prstGeom prst="rect">
              <a:avLst/>
            </a:prstGeom>
            <a:noFill/>
          </p:spPr>
          <p:txBody>
            <a:bodyPr wrap="none" rtlCol="0">
              <a:spAutoFit/>
            </a:bodyPr>
            <a:lstStyle/>
            <a:p>
              <a:r>
                <a:rPr lang="en-US" dirty="0" smtClean="0">
                  <a:solidFill>
                    <a:schemeClr val="tx1"/>
                  </a:solidFill>
                </a:rPr>
                <a:t>Testing Team</a:t>
              </a:r>
              <a:endParaRPr lang="en-US" dirty="0">
                <a:solidFill>
                  <a:schemeClr val="tx1"/>
                </a:solidFill>
              </a:endParaRPr>
            </a:p>
          </p:txBody>
        </p:sp>
      </p:grpSp>
      <p:grpSp>
        <p:nvGrpSpPr>
          <p:cNvPr id="14" name="Group 13"/>
          <p:cNvGrpSpPr/>
          <p:nvPr/>
        </p:nvGrpSpPr>
        <p:grpSpPr>
          <a:xfrm>
            <a:off x="3236489" y="1234440"/>
            <a:ext cx="2085738" cy="4953000"/>
            <a:chOff x="990600" y="1219200"/>
            <a:chExt cx="2085738" cy="4953000"/>
          </a:xfrm>
        </p:grpSpPr>
        <p:pic>
          <p:nvPicPr>
            <p:cNvPr id="15"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1343558" y="5675501"/>
              <a:ext cx="1266309" cy="369332"/>
            </a:xfrm>
            <a:prstGeom prst="rect">
              <a:avLst/>
            </a:prstGeom>
            <a:noFill/>
          </p:spPr>
          <p:txBody>
            <a:bodyPr wrap="none" rtlCol="0">
              <a:spAutoFit/>
            </a:bodyPr>
            <a:lstStyle/>
            <a:p>
              <a:r>
                <a:rPr lang="en-US" dirty="0" smtClean="0">
                  <a:solidFill>
                    <a:schemeClr val="tx1"/>
                  </a:solidFill>
                </a:rPr>
                <a:t>Dev. Team</a:t>
              </a:r>
              <a:endParaRPr lang="en-US" dirty="0">
                <a:solidFill>
                  <a:schemeClr val="tx1"/>
                </a:solidFill>
              </a:endParaRPr>
            </a:p>
          </p:txBody>
        </p:sp>
      </p:grpSp>
      <p:grpSp>
        <p:nvGrpSpPr>
          <p:cNvPr id="25" name="Group 24"/>
          <p:cNvGrpSpPr/>
          <p:nvPr/>
        </p:nvGrpSpPr>
        <p:grpSpPr>
          <a:xfrm>
            <a:off x="5715000" y="1219200"/>
            <a:ext cx="2085738" cy="4953000"/>
            <a:chOff x="990600" y="1219200"/>
            <a:chExt cx="2085738" cy="4953000"/>
          </a:xfrm>
        </p:grpSpPr>
        <p:pic>
          <p:nvPicPr>
            <p:cNvPr id="26"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34" name="Rounded Rectangle 33"/>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p:cNvSpPr txBox="1"/>
            <p:nvPr/>
          </p:nvSpPr>
          <p:spPr>
            <a:xfrm>
              <a:off x="1343558" y="5675501"/>
              <a:ext cx="1039772" cy="369332"/>
            </a:xfrm>
            <a:prstGeom prst="rect">
              <a:avLst/>
            </a:prstGeom>
            <a:noFill/>
          </p:spPr>
          <p:txBody>
            <a:bodyPr wrap="none" rtlCol="0">
              <a:spAutoFit/>
            </a:bodyPr>
            <a:lstStyle/>
            <a:p>
              <a:r>
                <a:rPr lang="en-US" dirty="0" smtClean="0">
                  <a:solidFill>
                    <a:schemeClr val="tx1"/>
                  </a:solidFill>
                </a:rPr>
                <a:t>UI Team</a:t>
              </a:r>
              <a:endParaRPr lang="en-US" dirty="0">
                <a:solidFill>
                  <a:schemeClr val="tx1"/>
                </a:solidFill>
              </a:endParaRPr>
            </a:p>
          </p:txBody>
        </p:sp>
      </p:grpSp>
      <p:grpSp>
        <p:nvGrpSpPr>
          <p:cNvPr id="36" name="Group 35"/>
          <p:cNvGrpSpPr/>
          <p:nvPr/>
        </p:nvGrpSpPr>
        <p:grpSpPr>
          <a:xfrm>
            <a:off x="8165832" y="1177888"/>
            <a:ext cx="2085738" cy="4953000"/>
            <a:chOff x="990600" y="1219200"/>
            <a:chExt cx="2085738" cy="4953000"/>
          </a:xfrm>
        </p:grpSpPr>
        <p:pic>
          <p:nvPicPr>
            <p:cNvPr id="37" name="Picture 2" descr="Office Girl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8" y="3654388"/>
              <a:ext cx="786208" cy="7862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493" y="1524382"/>
              <a:ext cx="820614" cy="82061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261"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48" y="2522755"/>
              <a:ext cx="971077" cy="9710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317" y="3671591"/>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Office Customer Female Ligh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48" y="1472009"/>
              <a:ext cx="890190" cy="8901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354" y="4652023"/>
              <a:ext cx="812051" cy="812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Office Client Male Dark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673" y="4652023"/>
              <a:ext cx="812051" cy="812052"/>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990600" y="1219200"/>
              <a:ext cx="1923805" cy="495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1343558" y="5675501"/>
              <a:ext cx="1103957" cy="369332"/>
            </a:xfrm>
            <a:prstGeom prst="rect">
              <a:avLst/>
            </a:prstGeom>
            <a:noFill/>
          </p:spPr>
          <p:txBody>
            <a:bodyPr wrap="none" rtlCol="0">
              <a:spAutoFit/>
            </a:bodyPr>
            <a:lstStyle/>
            <a:p>
              <a:r>
                <a:rPr lang="en-US" dirty="0" smtClean="0">
                  <a:solidFill>
                    <a:schemeClr val="tx1"/>
                  </a:solidFill>
                </a:rPr>
                <a:t>BA Team</a:t>
              </a:r>
              <a:endParaRPr lang="en-US" dirty="0">
                <a:solidFill>
                  <a:schemeClr val="tx1"/>
                </a:solidFill>
              </a:endParaRPr>
            </a:p>
          </p:txBody>
        </p:sp>
      </p:grpSp>
      <p:pic>
        <p:nvPicPr>
          <p:cNvPr id="51" name="Picture 50"/>
          <p:cNvPicPr>
            <a:picLocks noChangeAspect="1"/>
          </p:cNvPicPr>
          <p:nvPr/>
        </p:nvPicPr>
        <p:blipFill>
          <a:blip r:embed="rId6"/>
          <a:stretch>
            <a:fillRect/>
          </a:stretch>
        </p:blipFill>
        <p:spPr>
          <a:xfrm>
            <a:off x="10388560" y="2431976"/>
            <a:ext cx="1152525" cy="1181100"/>
          </a:xfrm>
          <a:prstGeom prst="rect">
            <a:avLst/>
          </a:prstGeom>
        </p:spPr>
      </p:pic>
    </p:spTree>
    <p:extLst>
      <p:ext uri="{BB962C8B-B14F-4D97-AF65-F5344CB8AC3E}">
        <p14:creationId xmlns:p14="http://schemas.microsoft.com/office/powerpoint/2010/main" val="40321990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 </a:t>
            </a:r>
            <a:endParaRPr lang="en-US" dirty="0"/>
          </a:p>
        </p:txBody>
      </p:sp>
      <p:sp>
        <p:nvSpPr>
          <p:cNvPr id="512" name="Shape 51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Half way through the sprint, the product owner wants to change the features taken up for sprint. What should be done?</a:t>
            </a:r>
          </a:p>
          <a:p>
            <a:pPr>
              <a:spcBef>
                <a:spcPts val="700"/>
              </a:spcBef>
              <a:buClr>
                <a:srgbClr val="CC0000"/>
              </a:buClr>
              <a:buSzPct val="100000"/>
            </a:pPr>
            <a:r>
              <a:rPr lang="en-US" sz="3000" dirty="0">
                <a:solidFill>
                  <a:srgbClr val="000000"/>
                </a:solidFill>
                <a:latin typeface="Verdana"/>
                <a:ea typeface="Verdana"/>
                <a:cs typeface="Verdana"/>
                <a:sym typeface="Verdana"/>
              </a:rPr>
              <a:t>Half way through the sprint the team wants to remove a feature from the sprint. What should be done? </a:t>
            </a:r>
          </a:p>
        </p:txBody>
      </p:sp>
    </p:spTree>
    <p:extLst>
      <p:ext uri="{BB962C8B-B14F-4D97-AF65-F5344CB8AC3E}">
        <p14:creationId xmlns:p14="http://schemas.microsoft.com/office/powerpoint/2010/main" val="1815157756"/>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a:t>
            </a:r>
            <a:endParaRPr lang="en-US" dirty="0"/>
          </a:p>
        </p:txBody>
      </p:sp>
      <p:sp>
        <p:nvSpPr>
          <p:cNvPr id="518" name="Shape 51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One of the team members is unable to complete his tasks on time. What can be done?</a:t>
            </a:r>
          </a:p>
          <a:p>
            <a:pPr>
              <a:spcBef>
                <a:spcPts val="700"/>
              </a:spcBef>
              <a:buClr>
                <a:srgbClr val="CC0000"/>
              </a:buClr>
              <a:buSzPct val="100000"/>
            </a:pPr>
            <a:r>
              <a:rPr lang="en-US" sz="3000" dirty="0">
                <a:solidFill>
                  <a:srgbClr val="000000"/>
                </a:solidFill>
                <a:latin typeface="Verdana"/>
                <a:ea typeface="Verdana"/>
                <a:cs typeface="Verdana"/>
                <a:sym typeface="Verdana"/>
              </a:rPr>
              <a:t>The team is lagging behind. As a scrum master what should you do?</a:t>
            </a:r>
          </a:p>
          <a:p>
            <a:pPr>
              <a:spcBef>
                <a:spcPts val="700"/>
              </a:spcBef>
              <a:buClr>
                <a:srgbClr val="CC0000"/>
              </a:buClr>
              <a:buSzPct val="100000"/>
            </a:pPr>
            <a:r>
              <a:rPr lang="en-US" sz="3000" dirty="0">
                <a:solidFill>
                  <a:srgbClr val="000000"/>
                </a:solidFill>
                <a:latin typeface="Verdana"/>
                <a:ea typeface="Verdana"/>
                <a:cs typeface="Verdana"/>
                <a:sym typeface="Verdana"/>
              </a:rPr>
              <a:t>A tester wants to do coding. What needs to be done?. </a:t>
            </a:r>
          </a:p>
        </p:txBody>
      </p:sp>
    </p:spTree>
    <p:extLst>
      <p:ext uri="{BB962C8B-B14F-4D97-AF65-F5344CB8AC3E}">
        <p14:creationId xmlns:p14="http://schemas.microsoft.com/office/powerpoint/2010/main" val="2574398864"/>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Daily Standup</a:t>
            </a:r>
            <a:endParaRPr lang="en-US" dirty="0"/>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68</a:t>
            </a:fld>
            <a:endParaRPr lang="en-US"/>
          </a:p>
        </p:txBody>
      </p:sp>
    </p:spTree>
    <p:extLst>
      <p:ext uri="{BB962C8B-B14F-4D97-AF65-F5344CB8AC3E}">
        <p14:creationId xmlns:p14="http://schemas.microsoft.com/office/powerpoint/2010/main" val="10072217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Daily Standup</a:t>
            </a:r>
            <a:endParaRPr lang="en-US" dirty="0"/>
          </a:p>
        </p:txBody>
      </p:sp>
      <p:pic>
        <p:nvPicPr>
          <p:cNvPr id="8194" name="Picture 2" descr="[Standup+meeting.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76487" y="685801"/>
            <a:ext cx="5699267" cy="379571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p:txBody>
          <a:bodyPr>
            <a:normAutofit fontScale="92500" lnSpcReduction="20000"/>
          </a:bodyPr>
          <a:lstStyle/>
          <a:p>
            <a:r>
              <a:rPr lang="en-US" dirty="0"/>
              <a:t>Information sharing session</a:t>
            </a:r>
          </a:p>
          <a:p>
            <a:r>
              <a:rPr lang="en-US" dirty="0" smtClean="0"/>
              <a:t>Re-planning </a:t>
            </a:r>
            <a:r>
              <a:rPr lang="en-US" dirty="0"/>
              <a:t>and risk assessment session</a:t>
            </a:r>
          </a:p>
          <a:p>
            <a:r>
              <a:rPr lang="en-US" dirty="0" smtClean="0"/>
              <a:t>Duration: 15 min</a:t>
            </a:r>
          </a:p>
          <a:p>
            <a:r>
              <a:rPr lang="en-US" dirty="0" smtClean="0"/>
              <a:t>One person max 2 min</a:t>
            </a:r>
          </a:p>
          <a:p>
            <a:r>
              <a:rPr lang="en-US" dirty="0" smtClean="0"/>
              <a:t>One person at a time</a:t>
            </a:r>
          </a:p>
          <a:p>
            <a:r>
              <a:rPr lang="en-US" dirty="0" smtClean="0"/>
              <a:t>No status update</a:t>
            </a:r>
          </a:p>
          <a:p>
            <a:r>
              <a:rPr lang="en-US" dirty="0" smtClean="0"/>
              <a:t>No problem resolution</a:t>
            </a:r>
          </a:p>
          <a:p>
            <a:r>
              <a:rPr lang="en-US" dirty="0"/>
              <a:t>I</a:t>
            </a:r>
            <a:r>
              <a:rPr lang="en-US" dirty="0" smtClean="0"/>
              <a:t>nformation sharing with 3 question</a:t>
            </a:r>
          </a:p>
          <a:p>
            <a:r>
              <a:rPr lang="en-US" dirty="0" smtClean="0"/>
              <a:t>No Q/A rounds</a:t>
            </a:r>
          </a:p>
          <a:p>
            <a:r>
              <a:rPr lang="en-US" dirty="0" smtClean="0"/>
              <a:t>No management interruption</a:t>
            </a:r>
          </a:p>
          <a:p>
            <a:r>
              <a:rPr lang="en-US" dirty="0" smtClean="0"/>
              <a:t>Management people may be invited to avoid other unnecessary meetings</a:t>
            </a:r>
          </a:p>
          <a:p>
            <a:r>
              <a:rPr lang="en-US" dirty="0" smtClean="0"/>
              <a:t>Only Scrum Team can talk</a:t>
            </a:r>
          </a:p>
        </p:txBody>
      </p:sp>
      <p:sp>
        <p:nvSpPr>
          <p:cNvPr id="4" name="Slide Number Placeholder 3"/>
          <p:cNvSpPr>
            <a:spLocks noGrp="1"/>
          </p:cNvSpPr>
          <p:nvPr>
            <p:ph type="sldNum" sz="quarter" idx="18"/>
          </p:nvPr>
        </p:nvSpPr>
        <p:spPr/>
        <p:txBody>
          <a:bodyPr/>
          <a:lstStyle/>
          <a:p>
            <a:pPr>
              <a:defRPr/>
            </a:pPr>
            <a:fld id="{C7AB7643-9ED9-4224-BACB-59C764060412}" type="slidenum">
              <a:rPr lang="en-US" smtClean="0"/>
              <a:pPr>
                <a:defRPr/>
              </a:pPr>
              <a:t>69</a:t>
            </a:fld>
            <a:endParaRPr lang="en-US"/>
          </a:p>
        </p:txBody>
      </p:sp>
    </p:spTree>
    <p:extLst>
      <p:ext uri="{BB962C8B-B14F-4D97-AF65-F5344CB8AC3E}">
        <p14:creationId xmlns:p14="http://schemas.microsoft.com/office/powerpoint/2010/main" val="1726013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Why this?</a:t>
            </a:r>
            <a:endParaRPr lang="en-US" dirty="0"/>
          </a:p>
        </p:txBody>
      </p:sp>
      <p:sp>
        <p:nvSpPr>
          <p:cNvPr id="121" name="Shape 121"/>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buClr>
                <a:srgbClr val="CC0000"/>
              </a:buClr>
              <a:buSzPct val="100000"/>
              <a:buNone/>
            </a:pPr>
            <a:r>
              <a:rPr lang="en-CA" sz="3200" dirty="0"/>
              <a:t>Standish Group Prepares Chaos Reports Regularly. </a:t>
            </a:r>
          </a:p>
          <a:p>
            <a:pPr marL="0" indent="0">
              <a:buClr>
                <a:srgbClr val="CC0000"/>
              </a:buClr>
              <a:buSzPct val="100000"/>
              <a:buNone/>
            </a:pPr>
            <a:endParaRPr lang="en-CA" sz="3200" dirty="0"/>
          </a:p>
          <a:p>
            <a:pPr>
              <a:buClr>
                <a:srgbClr val="CC0000"/>
              </a:buClr>
              <a:buSzPct val="100000"/>
            </a:pPr>
            <a:r>
              <a:rPr lang="en-US" sz="3000" dirty="0">
                <a:solidFill>
                  <a:srgbClr val="000000"/>
                </a:solidFill>
                <a:latin typeface="Verdana"/>
                <a:ea typeface="Verdana"/>
                <a:cs typeface="Verdana"/>
                <a:sym typeface="Verdana"/>
              </a:rPr>
              <a:t>1994: Only 16% of the projects are successful, based on their triple constraints  </a:t>
            </a:r>
          </a:p>
          <a:p>
            <a:pPr>
              <a:buClr>
                <a:srgbClr val="CC0000"/>
              </a:buClr>
              <a:buSzPct val="100000"/>
            </a:pPr>
            <a:r>
              <a:rPr lang="en-US" sz="3000" dirty="0">
                <a:latin typeface="Verdana"/>
                <a:ea typeface="Verdana"/>
                <a:cs typeface="Verdana"/>
                <a:sym typeface="Verdana"/>
              </a:rPr>
              <a:t>2004: 29%</a:t>
            </a:r>
          </a:p>
          <a:p>
            <a:pPr>
              <a:buClr>
                <a:srgbClr val="CC0000"/>
              </a:buClr>
              <a:buSzPct val="100000"/>
            </a:pPr>
            <a:r>
              <a:rPr lang="en-US" sz="3000" dirty="0">
                <a:solidFill>
                  <a:srgbClr val="000000"/>
                </a:solidFill>
                <a:latin typeface="Verdana"/>
                <a:ea typeface="Verdana"/>
                <a:cs typeface="Verdana"/>
                <a:sym typeface="Verdana"/>
              </a:rPr>
              <a:t>2009: 32%</a:t>
            </a:r>
          </a:p>
        </p:txBody>
      </p:sp>
    </p:spTree>
    <p:extLst>
      <p:ext uri="{BB962C8B-B14F-4D97-AF65-F5344CB8AC3E}">
        <p14:creationId xmlns:p14="http://schemas.microsoft.com/office/powerpoint/2010/main" val="211892315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p:nvPr/>
        </p:nvSpPr>
        <p:spPr>
          <a:xfrm>
            <a:off x="2438401" y="1600201"/>
            <a:ext cx="6248399" cy="48894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t" anchorCtr="0">
            <a:noAutofit/>
          </a:bodyPr>
          <a:lstStyle/>
          <a:p>
            <a:pPr marL="692150" indent="-692150">
              <a:lnSpc>
                <a:spcPct val="90000"/>
              </a:lnSpc>
              <a:spcBef>
                <a:spcPts val="0"/>
              </a:spcBef>
              <a:spcAft>
                <a:spcPts val="0"/>
              </a:spcAft>
              <a:buClr>
                <a:srgbClr val="CC0000"/>
              </a:buClr>
              <a:buSzPct val="100000"/>
              <a:buFont typeface="Noto Symbol"/>
              <a:buChar char="●"/>
            </a:pPr>
            <a:endParaRPr lang="en-US" sz="2600" dirty="0">
              <a:solidFill>
                <a:srgbClr val="000000"/>
              </a:solidFill>
              <a:latin typeface="Verdana"/>
              <a:ea typeface="Verdana"/>
              <a:cs typeface="Verdana"/>
              <a:sym typeface="Verdana"/>
            </a:endParaRPr>
          </a:p>
        </p:txBody>
      </p:sp>
      <p:sp>
        <p:nvSpPr>
          <p:cNvPr id="3" name="Title 2"/>
          <p:cNvSpPr>
            <a:spLocks noGrp="1"/>
          </p:cNvSpPr>
          <p:nvPr>
            <p:ph type="title"/>
          </p:nvPr>
        </p:nvSpPr>
        <p:spPr/>
        <p:txBody>
          <a:bodyPr>
            <a:normAutofit fontScale="90000"/>
          </a:bodyPr>
          <a:lstStyle/>
          <a:p>
            <a:r>
              <a:rPr lang="en-US" dirty="0" smtClean="0">
                <a:solidFill>
                  <a:srgbClr val="000000"/>
                </a:solidFill>
                <a:latin typeface="Verdana"/>
                <a:ea typeface="Verdana"/>
                <a:cs typeface="Verdana"/>
                <a:sym typeface="Verdana"/>
              </a:rPr>
              <a:t>3 Questions of Daily Scrum</a:t>
            </a:r>
            <a:endParaRPr lang="en-US" dirty="0"/>
          </a:p>
        </p:txBody>
      </p:sp>
      <p:sp>
        <p:nvSpPr>
          <p:cNvPr id="2" name="Content Placeholder 1"/>
          <p:cNvSpPr>
            <a:spLocks noGrp="1"/>
          </p:cNvSpPr>
          <p:nvPr>
            <p:ph idx="1"/>
          </p:nvPr>
        </p:nvSpPr>
        <p:spPr/>
        <p:txBody>
          <a:bodyPr/>
          <a:lstStyle/>
          <a:p>
            <a:pPr marL="1371600" lvl="2" indent="-457200">
              <a:lnSpc>
                <a:spcPct val="200000"/>
              </a:lnSpc>
              <a:spcBef>
                <a:spcPts val="500"/>
              </a:spcBef>
              <a:buClr>
                <a:srgbClr val="CC0000"/>
              </a:buClr>
              <a:buSzPct val="100000"/>
              <a:buFont typeface="+mj-lt"/>
              <a:buAutoNum type="arabicPeriod"/>
            </a:pPr>
            <a:r>
              <a:rPr lang="en-US" dirty="0" smtClean="0">
                <a:latin typeface="Verdana"/>
                <a:ea typeface="Verdana"/>
                <a:cs typeface="Verdana"/>
                <a:sym typeface="Verdana"/>
              </a:rPr>
              <a:t>What </a:t>
            </a:r>
            <a:r>
              <a:rPr lang="en-US" dirty="0">
                <a:latin typeface="Verdana"/>
                <a:ea typeface="Verdana"/>
                <a:cs typeface="Verdana"/>
                <a:sym typeface="Verdana"/>
              </a:rPr>
              <a:t>did you do yesterday</a:t>
            </a:r>
          </a:p>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will you do today?</a:t>
            </a:r>
          </a:p>
          <a:p>
            <a:pPr marL="1371600" lvl="2" indent="-457200">
              <a:lnSpc>
                <a:spcPct val="200000"/>
              </a:lnSpc>
              <a:spcBef>
                <a:spcPts val="500"/>
              </a:spcBef>
              <a:buClr>
                <a:srgbClr val="CC0000"/>
              </a:buClr>
              <a:buSzPct val="100000"/>
              <a:buFont typeface="+mj-lt"/>
              <a:buAutoNum type="arabicPeriod"/>
            </a:pPr>
            <a:r>
              <a:rPr lang="en-US" dirty="0">
                <a:latin typeface="Verdana"/>
                <a:ea typeface="Verdana"/>
                <a:cs typeface="Verdana"/>
                <a:sym typeface="Verdana"/>
              </a:rPr>
              <a:t>What obstacles are in your </a:t>
            </a:r>
            <a:r>
              <a:rPr lang="en-US" dirty="0" smtClean="0">
                <a:latin typeface="Verdana"/>
                <a:ea typeface="Verdana"/>
                <a:cs typeface="Verdana"/>
                <a:sym typeface="Verdana"/>
              </a:rPr>
              <a:t>way</a:t>
            </a:r>
            <a:r>
              <a:rPr lang="en-US" dirty="0">
                <a:latin typeface="Verdana"/>
                <a:ea typeface="Verdana"/>
                <a:cs typeface="Verdana"/>
                <a:sym typeface="Verdana"/>
              </a:rPr>
              <a:t>?</a:t>
            </a:r>
          </a:p>
        </p:txBody>
      </p:sp>
    </p:spTree>
    <p:extLst>
      <p:ext uri="{BB962C8B-B14F-4D97-AF65-F5344CB8AC3E}">
        <p14:creationId xmlns:p14="http://schemas.microsoft.com/office/powerpoint/2010/main" val="3059342770"/>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During the scrum meeting ….</a:t>
            </a:r>
            <a:endParaRPr lang="en-US" dirty="0"/>
          </a:p>
        </p:txBody>
      </p:sp>
      <p:sp>
        <p:nvSpPr>
          <p:cNvPr id="817" name="Shape 817"/>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3000" dirty="0">
                <a:solidFill>
                  <a:srgbClr val="000000"/>
                </a:solidFill>
                <a:latin typeface="Verdana"/>
                <a:ea typeface="Verdana"/>
                <a:cs typeface="Verdana"/>
                <a:sym typeface="Verdana"/>
              </a:rPr>
              <a:t>If required the teams can revise their estimates </a:t>
            </a:r>
          </a:p>
          <a:p>
            <a:pPr>
              <a:spcBef>
                <a:spcPts val="700"/>
              </a:spcBef>
              <a:buClr>
                <a:srgbClr val="CC0000"/>
              </a:buClr>
              <a:buSzPct val="100000"/>
            </a:pPr>
            <a:r>
              <a:rPr lang="en-US" sz="3000" dirty="0">
                <a:solidFill>
                  <a:srgbClr val="000000"/>
                </a:solidFill>
                <a:latin typeface="Verdana"/>
                <a:ea typeface="Verdana"/>
                <a:cs typeface="Verdana"/>
                <a:sym typeface="Verdana"/>
              </a:rPr>
              <a:t>No explanation (Just information Sharing)</a:t>
            </a:r>
          </a:p>
          <a:p>
            <a:pPr>
              <a:spcBef>
                <a:spcPts val="700"/>
              </a:spcBef>
              <a:buClr>
                <a:srgbClr val="CC0000"/>
              </a:buClr>
              <a:buSzPct val="100000"/>
            </a:pPr>
            <a:r>
              <a:rPr lang="en-US" sz="3000" dirty="0">
                <a:latin typeface="Verdana"/>
                <a:ea typeface="Verdana"/>
                <a:cs typeface="Verdana"/>
                <a:sym typeface="Verdana"/>
              </a:rPr>
              <a:t>Update </a:t>
            </a:r>
            <a:r>
              <a:rPr lang="en-US" sz="3000" dirty="0">
                <a:solidFill>
                  <a:srgbClr val="000000"/>
                </a:solidFill>
                <a:latin typeface="Verdana"/>
                <a:ea typeface="Verdana"/>
                <a:cs typeface="Verdana"/>
                <a:sym typeface="Verdana"/>
              </a:rPr>
              <a:t>your burn down chart before </a:t>
            </a:r>
            <a:r>
              <a:rPr lang="en-US" sz="3000" dirty="0">
                <a:latin typeface="Verdana"/>
                <a:ea typeface="Verdana"/>
                <a:cs typeface="Verdana"/>
                <a:sym typeface="Verdana"/>
              </a:rPr>
              <a:t>scrum meeting start</a:t>
            </a:r>
            <a:r>
              <a:rPr lang="en-US" sz="3000" dirty="0">
                <a:solidFill>
                  <a:srgbClr val="000000"/>
                </a:solidFill>
                <a:latin typeface="Verdana"/>
                <a:ea typeface="Verdana"/>
                <a:cs typeface="Verdana"/>
                <a:sym typeface="Verdana"/>
              </a:rPr>
              <a:t> </a:t>
            </a:r>
          </a:p>
          <a:p>
            <a:pPr>
              <a:spcBef>
                <a:spcPts val="700"/>
              </a:spcBef>
              <a:buClr>
                <a:srgbClr val="CC0000"/>
              </a:buClr>
              <a:buSzPct val="100000"/>
            </a:pPr>
            <a:r>
              <a:rPr lang="en-US" sz="3000" dirty="0">
                <a:latin typeface="Verdana"/>
                <a:ea typeface="Verdana"/>
                <a:cs typeface="Verdana"/>
                <a:sym typeface="Verdana"/>
              </a:rPr>
              <a:t>Must discipline yourself to finish the update in structured way in 2 </a:t>
            </a:r>
            <a:r>
              <a:rPr lang="en-US" sz="3000" dirty="0" err="1">
                <a:latin typeface="Verdana"/>
                <a:ea typeface="Verdana"/>
                <a:cs typeface="Verdana"/>
                <a:sym typeface="Verdana"/>
              </a:rPr>
              <a:t>mins</a:t>
            </a:r>
            <a:r>
              <a:rPr lang="en-US" sz="3000" dirty="0">
                <a:latin typeface="Verdana"/>
                <a:ea typeface="Verdana"/>
                <a:cs typeface="Verdana"/>
                <a:sym typeface="Verdana"/>
              </a:rPr>
              <a:t>.</a:t>
            </a:r>
            <a:endParaRPr lang="en-US" sz="3000"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2474569565"/>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Questions about Scrum meetings?</a:t>
            </a:r>
            <a:endParaRPr lang="en-US" dirty="0"/>
          </a:p>
        </p:txBody>
      </p:sp>
      <p:sp>
        <p:nvSpPr>
          <p:cNvPr id="823" name="Shape 823"/>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000000"/>
              </a:buClr>
              <a:buSzPct val="25000"/>
              <a:buNone/>
            </a:pPr>
            <a:r>
              <a:rPr lang="en-US" sz="2800" dirty="0">
                <a:solidFill>
                  <a:srgbClr val="000000"/>
                </a:solidFill>
                <a:latin typeface="Verdana"/>
                <a:ea typeface="Verdana"/>
                <a:cs typeface="Verdana"/>
                <a:sym typeface="Verdana"/>
              </a:rPr>
              <a:t>Why daily?</a:t>
            </a:r>
          </a:p>
          <a:p>
            <a:pPr marL="0" indent="0">
              <a:spcBef>
                <a:spcPts val="500"/>
              </a:spcBef>
              <a:buClr>
                <a:srgbClr val="CC0000"/>
              </a:buClr>
              <a:buSzPct val="100000"/>
              <a:buNone/>
            </a:pPr>
            <a:r>
              <a:rPr lang="en-US" sz="2100" dirty="0">
                <a:solidFill>
                  <a:srgbClr val="000000"/>
                </a:solidFill>
                <a:latin typeface="Verdana"/>
                <a:ea typeface="Verdana"/>
                <a:cs typeface="Verdana"/>
                <a:sym typeface="Verdana"/>
              </a:rPr>
              <a:t>“How does a project get to be a year late?”</a:t>
            </a:r>
          </a:p>
          <a:p>
            <a:pPr marL="0" indent="0">
              <a:spcBef>
                <a:spcPts val="500"/>
              </a:spcBef>
              <a:buClr>
                <a:srgbClr val="CC0000"/>
              </a:buClr>
              <a:buSzPct val="100000"/>
              <a:buNone/>
            </a:pPr>
            <a:endParaRPr lang="en-US" sz="2100" dirty="0">
              <a:solidFill>
                <a:srgbClr val="000000"/>
              </a:solidFill>
              <a:latin typeface="Verdana"/>
              <a:ea typeface="Verdana"/>
              <a:cs typeface="Verdana"/>
              <a:sym typeface="Verdana"/>
            </a:endParaRPr>
          </a:p>
          <a:p>
            <a:pPr marL="0" indent="0">
              <a:spcBef>
                <a:spcPts val="500"/>
              </a:spcBef>
              <a:buClr>
                <a:srgbClr val="CC0000"/>
              </a:buClr>
              <a:buSzPct val="100000"/>
              <a:buNone/>
            </a:pPr>
            <a:r>
              <a:rPr lang="en-US" sz="2100" dirty="0">
                <a:solidFill>
                  <a:srgbClr val="000000"/>
                </a:solidFill>
                <a:latin typeface="Verdana"/>
                <a:ea typeface="Verdana"/>
                <a:cs typeface="Verdana"/>
                <a:sym typeface="Verdana"/>
              </a:rPr>
              <a:t>“One day at a time.” </a:t>
            </a:r>
          </a:p>
          <a:p>
            <a:pPr marL="0" indent="0">
              <a:spcBef>
                <a:spcPts val="500"/>
              </a:spcBef>
              <a:buClr>
                <a:srgbClr val="CC0000"/>
              </a:buClr>
              <a:buSzPct val="100000"/>
              <a:buNone/>
            </a:pPr>
            <a:r>
              <a:rPr lang="en-US" sz="1200" dirty="0">
                <a:solidFill>
                  <a:srgbClr val="000000"/>
                </a:solidFill>
                <a:latin typeface="Verdana"/>
                <a:ea typeface="Verdana"/>
                <a:cs typeface="Verdana"/>
                <a:sym typeface="Verdana"/>
              </a:rPr>
              <a:t>Fred Brooks, </a:t>
            </a:r>
            <a:r>
              <a:rPr lang="en-US" sz="1200" i="1" dirty="0">
                <a:solidFill>
                  <a:srgbClr val="000000"/>
                </a:solidFill>
                <a:latin typeface="Verdana"/>
                <a:ea typeface="Verdana"/>
                <a:cs typeface="Verdana"/>
                <a:sym typeface="Verdana"/>
              </a:rPr>
              <a:t>The Mythical Man-Month.</a:t>
            </a:r>
          </a:p>
          <a:p>
            <a:pPr marL="0" indent="0">
              <a:spcBef>
                <a:spcPts val="500"/>
              </a:spcBef>
              <a:buClr>
                <a:srgbClr val="CC0000"/>
              </a:buClr>
              <a:buSzPct val="100000"/>
              <a:buNone/>
            </a:pPr>
            <a:endParaRPr lang="en-US" sz="1900" i="1" dirty="0">
              <a:solidFill>
                <a:srgbClr val="000000"/>
              </a:solidFill>
              <a:latin typeface="Verdana"/>
              <a:ea typeface="Verdana"/>
              <a:cs typeface="Verdana"/>
              <a:sym typeface="Verdana"/>
            </a:endParaRPr>
          </a:p>
          <a:p>
            <a:pPr marL="0" indent="0">
              <a:spcBef>
                <a:spcPts val="700"/>
              </a:spcBef>
              <a:spcAft>
                <a:spcPts val="0"/>
              </a:spcAft>
              <a:buClr>
                <a:srgbClr val="000000"/>
              </a:buClr>
              <a:buSzPct val="25000"/>
              <a:buNone/>
            </a:pPr>
            <a:r>
              <a:rPr lang="en-US" sz="2800" dirty="0">
                <a:solidFill>
                  <a:srgbClr val="000000"/>
                </a:solidFill>
                <a:latin typeface="Verdana"/>
                <a:ea typeface="Verdana"/>
                <a:cs typeface="Verdana"/>
                <a:sym typeface="Verdana"/>
              </a:rPr>
              <a:t>Can Scrum meetings be replaced by emailed status reports?</a:t>
            </a:r>
          </a:p>
          <a:p>
            <a:pPr marL="457200" indent="-457200">
              <a:spcBef>
                <a:spcPts val="500"/>
              </a:spcBef>
              <a:buClr>
                <a:srgbClr val="CC0000"/>
              </a:buClr>
              <a:buSzPct val="100000"/>
              <a:buFont typeface="+mj-lt"/>
              <a:buAutoNum type="arabicPeriod"/>
            </a:pPr>
            <a:r>
              <a:rPr lang="en-US" sz="2100" dirty="0" smtClean="0">
                <a:solidFill>
                  <a:srgbClr val="000000"/>
                </a:solidFill>
                <a:latin typeface="Verdana"/>
                <a:ea typeface="Verdana"/>
                <a:cs typeface="Verdana"/>
                <a:sym typeface="Verdana"/>
              </a:rPr>
              <a:t>No</a:t>
            </a:r>
            <a:endParaRPr lang="en-US" sz="2100" dirty="0">
              <a:solidFill>
                <a:srgbClr val="000000"/>
              </a:solidFill>
              <a:latin typeface="Verdana"/>
              <a:ea typeface="Verdana"/>
              <a:cs typeface="Verdana"/>
              <a:sym typeface="Verdana"/>
            </a:endParaRP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Entire team sees the whole picture every day</a:t>
            </a:r>
          </a:p>
          <a:p>
            <a:pPr marL="457200" indent="-457200">
              <a:spcBef>
                <a:spcPts val="500"/>
              </a:spcBef>
              <a:buClr>
                <a:srgbClr val="CC0000"/>
              </a:buClr>
              <a:buSzPct val="100000"/>
              <a:buFont typeface="+mj-lt"/>
              <a:buAutoNum type="arabicPeriod"/>
            </a:pPr>
            <a:r>
              <a:rPr lang="en-US" sz="2100" dirty="0">
                <a:solidFill>
                  <a:srgbClr val="000000"/>
                </a:solidFill>
                <a:latin typeface="Verdana"/>
                <a:ea typeface="Verdana"/>
                <a:cs typeface="Verdana"/>
                <a:sym typeface="Verdana"/>
              </a:rPr>
              <a:t>Create peer pressure to do what you say you’ll do</a:t>
            </a:r>
          </a:p>
        </p:txBody>
      </p:sp>
      <p:sp>
        <p:nvSpPr>
          <p:cNvPr id="824" name="Shape 824"/>
          <p:cNvSpPr/>
          <p:nvPr/>
        </p:nvSpPr>
        <p:spPr>
          <a:xfrm rot="-5400000">
            <a:off x="-609600" y="2133600"/>
            <a:ext cx="4800600" cy="533399"/>
          </a:xfrm>
          <a:custGeom>
            <a:avLst/>
            <a:gdLst/>
            <a:ahLst/>
            <a:cxnLst/>
            <a:rect l="0" t="0" r="0" b="0"/>
            <a:pathLst>
              <a:path w="21600" h="21600" extrusionOk="0">
                <a:moveTo>
                  <a:pt x="0" y="0"/>
                </a:moveTo>
                <a:lnTo>
                  <a:pt x="21600" y="0"/>
                </a:lnTo>
                <a:lnTo>
                  <a:pt x="21600" y="21600"/>
                </a:lnTo>
                <a:lnTo>
                  <a:pt x="0" y="21600"/>
                </a:lnTo>
                <a:close/>
              </a:path>
            </a:pathLst>
          </a:custGeom>
          <a:noFill/>
          <a:ln>
            <a:noFill/>
          </a:ln>
        </p:spPr>
        <p:txBody>
          <a:bodyPr lIns="50800" tIns="50800" rIns="50800" bIns="50800" anchor="ctr" anchorCtr="0">
            <a:noAutofit/>
          </a:bodyPr>
          <a:lstStyle/>
          <a:p>
            <a:pPr algn="ctr">
              <a:spcBef>
                <a:spcPts val="0"/>
              </a:spcBef>
              <a:spcAft>
                <a:spcPts val="0"/>
              </a:spcAft>
              <a:buClr>
                <a:srgbClr val="000000"/>
              </a:buClr>
              <a:buSzPct val="25000"/>
            </a:pPr>
            <a:r>
              <a:rPr lang="en-US" sz="1400">
                <a:solidFill>
                  <a:srgbClr val="000000"/>
                </a:solidFill>
                <a:latin typeface="Arial"/>
                <a:ea typeface="Arial"/>
                <a:cs typeface="Arial"/>
                <a:sym typeface="Arial"/>
              </a:rPr>
              <a:t>Scrum</a:t>
            </a:r>
          </a:p>
        </p:txBody>
      </p:sp>
    </p:spTree>
    <p:extLst>
      <p:ext uri="{BB962C8B-B14F-4D97-AF65-F5344CB8AC3E}">
        <p14:creationId xmlns:p14="http://schemas.microsoft.com/office/powerpoint/2010/main" val="748768949"/>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Team Space</a:t>
            </a:r>
            <a:endParaRPr lang="en-US" dirty="0"/>
          </a:p>
        </p:txBody>
      </p:sp>
      <p:pic>
        <p:nvPicPr>
          <p:cNvPr id="17410" name="Picture 2" descr="http://2.bp.blogspot.com/_zS5xn0A5mXo/S0eZh9th60I/AAAAAAAAADo/7rcPezILauU/s1600/AgileWarRo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40544"/>
            <a:ext cx="5410200" cy="409456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agileramblings.files.wordpress.com/2013/03/wp_00227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652" y="840545"/>
            <a:ext cx="5343525" cy="40100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5386387" y="5082415"/>
            <a:ext cx="1266825" cy="933450"/>
          </a:xfrm>
          <a:prstGeom prst="rect">
            <a:avLst/>
          </a:prstGeom>
        </p:spPr>
      </p:pic>
    </p:spTree>
    <p:extLst>
      <p:ext uri="{BB962C8B-B14F-4D97-AF65-F5344CB8AC3E}">
        <p14:creationId xmlns:p14="http://schemas.microsoft.com/office/powerpoint/2010/main" val="10554829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Team Space</a:t>
            </a:r>
          </a:p>
        </p:txBody>
      </p:sp>
      <p:pic>
        <p:nvPicPr>
          <p:cNvPr id="18434" name="Picture 2" descr="https://a.disquscdn.com/get?url=http%3A%2F%2Fblog.scrum.org%2Fwp-content%2Fuploads%2F2014%2F08%2FCube-Farms.jpg&amp;key=VQgVpqFlfBlj0sIhcV36M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95600"/>
            <a:ext cx="6486525" cy="329565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martinfowler.com/bliki/images/teamRoom/teamRoomBeij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5" y="669796"/>
            <a:ext cx="6810375" cy="4010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1447800" y="1216180"/>
            <a:ext cx="1152525" cy="1181100"/>
          </a:xfrm>
          <a:prstGeom prst="rect">
            <a:avLst/>
          </a:prstGeom>
        </p:spPr>
      </p:pic>
      <p:pic>
        <p:nvPicPr>
          <p:cNvPr id="18438" name="Picture 6" descr="Image result for office cubi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3324" y="4800600"/>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0213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Scrum Meeting Room</a:t>
            </a:r>
            <a:endParaRPr lang="en-US" dirty="0"/>
          </a:p>
        </p:txBody>
      </p:sp>
      <p:pic>
        <p:nvPicPr>
          <p:cNvPr id="4" name="Shape 834"/>
          <p:cNvPicPr preferRelativeResize="0">
            <a:picLocks noGrp="1"/>
          </p:cNvPicPr>
          <p:nvPr>
            <p:ph sz="quarter" idx="10"/>
          </p:nvPr>
        </p:nvPicPr>
        <p:blipFill rotWithShape="1">
          <a:blip r:embed="rId3">
            <a:alphaModFix/>
          </a:blip>
          <a:srcRect/>
          <a:stretch/>
        </p:blipFill>
        <p:spPr>
          <a:xfrm>
            <a:off x="2580217" y="838200"/>
            <a:ext cx="7260166" cy="5445125"/>
          </a:xfrm>
          <a:prstGeom prst="rect">
            <a:avLst/>
          </a:prstGeom>
          <a:noFill/>
          <a:ln>
            <a:noFill/>
          </a:ln>
        </p:spPr>
      </p:pic>
    </p:spTree>
    <p:extLst>
      <p:ext uri="{BB962C8B-B14F-4D97-AF65-F5344CB8AC3E}">
        <p14:creationId xmlns:p14="http://schemas.microsoft.com/office/powerpoint/2010/main" val="21693465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Introspection </a:t>
            </a:r>
            <a:endParaRPr lang="en-US" dirty="0"/>
          </a:p>
        </p:txBody>
      </p:sp>
      <p:sp>
        <p:nvSpPr>
          <p:cNvPr id="2" name="Content Placeholder 1"/>
          <p:cNvSpPr>
            <a:spLocks noGrp="1"/>
          </p:cNvSpPr>
          <p:nvPr>
            <p:ph idx="1"/>
          </p:nvPr>
        </p:nvSpPr>
        <p:spPr/>
        <p:txBody>
          <a:bodyPr/>
          <a:lstStyle/>
          <a:p>
            <a:pPr lvl="0"/>
            <a:r>
              <a:rPr lang="en-US" dirty="0">
                <a:latin typeface="Verdana"/>
                <a:ea typeface="Verdana"/>
                <a:cs typeface="Verdana"/>
                <a:sym typeface="Verdana"/>
              </a:rPr>
              <a:t>You are supposed to attend a scrum meeting at 10.a.m. The time now is 9.45 </a:t>
            </a:r>
            <a:r>
              <a:rPr lang="en-US" dirty="0" err="1">
                <a:latin typeface="Verdana"/>
                <a:ea typeface="Verdana"/>
                <a:cs typeface="Verdana"/>
                <a:sym typeface="Verdana"/>
              </a:rPr>
              <a:t>a.m</a:t>
            </a:r>
            <a:r>
              <a:rPr lang="en-US" dirty="0">
                <a:latin typeface="Verdana"/>
                <a:ea typeface="Verdana"/>
                <a:cs typeface="Verdana"/>
                <a:sym typeface="Verdana"/>
              </a:rPr>
              <a:t> and you are held up in a traffic jam. What will you do? </a:t>
            </a:r>
          </a:p>
          <a:p>
            <a:endParaRPr lang="en-US" dirty="0"/>
          </a:p>
        </p:txBody>
      </p:sp>
    </p:spTree>
    <p:extLst>
      <p:ext uri="{BB962C8B-B14F-4D97-AF65-F5344CB8AC3E}">
        <p14:creationId xmlns:p14="http://schemas.microsoft.com/office/powerpoint/2010/main" val="3546421504"/>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4" name="Content Placeholder 3"/>
          <p:cNvSpPr>
            <a:spLocks noGrp="1"/>
          </p:cNvSpPr>
          <p:nvPr>
            <p:ph sz="quarter" idx="10"/>
          </p:nvPr>
        </p:nvSpPr>
        <p:spPr/>
        <p:txBody>
          <a:bodyPr/>
          <a:lstStyle/>
          <a:p>
            <a:endParaRPr lang="en-US" sz="3200" dirty="0"/>
          </a:p>
          <a:p>
            <a:endParaRPr lang="en-US" sz="3200" dirty="0"/>
          </a:p>
          <a:p>
            <a:endParaRPr lang="en-US" sz="3200" dirty="0"/>
          </a:p>
          <a:p>
            <a:pPr algn="ctr"/>
            <a:r>
              <a:rPr lang="en-US" sz="3200" dirty="0" smtClean="0"/>
              <a:t>A </a:t>
            </a:r>
            <a:r>
              <a:rPr lang="en-US" sz="3200" dirty="0"/>
              <a:t>video of Daily </a:t>
            </a:r>
            <a:r>
              <a:rPr lang="en-US" sz="3200" dirty="0" smtClean="0"/>
              <a:t>Standup</a:t>
            </a:r>
          </a:p>
          <a:p>
            <a:pPr algn="ctr"/>
            <a:r>
              <a:rPr lang="en-US" sz="3200" dirty="0" smtClean="0"/>
              <a:t>Learning from clip?</a:t>
            </a:r>
            <a:endParaRPr lang="en-US" sz="3200" dirty="0"/>
          </a:p>
        </p:txBody>
      </p:sp>
    </p:spTree>
    <p:extLst>
      <p:ext uri="{BB962C8B-B14F-4D97-AF65-F5344CB8AC3E}">
        <p14:creationId xmlns:p14="http://schemas.microsoft.com/office/powerpoint/2010/main" val="35043636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Sprint reviews</a:t>
            </a:r>
            <a:endParaRPr lang="en-US" dirty="0"/>
          </a:p>
        </p:txBody>
      </p:sp>
      <p:sp>
        <p:nvSpPr>
          <p:cNvPr id="892" name="Shape 892"/>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600" dirty="0">
                <a:solidFill>
                  <a:srgbClr val="000000"/>
                </a:solidFill>
                <a:latin typeface="Verdana"/>
                <a:ea typeface="Verdana"/>
                <a:cs typeface="Verdana"/>
                <a:sym typeface="Verdana"/>
              </a:rPr>
              <a:t>Four hour informational meeting </a:t>
            </a:r>
          </a:p>
          <a:p>
            <a:pPr>
              <a:spcBef>
                <a:spcPts val="600"/>
              </a:spcBef>
              <a:buClr>
                <a:srgbClr val="CC0000"/>
              </a:buClr>
              <a:buSzPct val="100000"/>
            </a:pPr>
            <a:r>
              <a:rPr lang="en-US" sz="2600" dirty="0">
                <a:solidFill>
                  <a:srgbClr val="000000"/>
                </a:solidFill>
                <a:latin typeface="Verdana"/>
                <a:ea typeface="Verdana"/>
                <a:cs typeface="Verdana"/>
                <a:sym typeface="Verdana"/>
              </a:rPr>
              <a:t>Demo of the product increment that is built during the sprint </a:t>
            </a:r>
          </a:p>
          <a:p>
            <a:pPr>
              <a:spcBef>
                <a:spcPts val="600"/>
              </a:spcBef>
              <a:buClr>
                <a:srgbClr val="CC0000"/>
              </a:buClr>
              <a:buSzPct val="100000"/>
            </a:pPr>
            <a:r>
              <a:rPr lang="en-US" sz="2600" dirty="0">
                <a:solidFill>
                  <a:srgbClr val="000000"/>
                </a:solidFill>
                <a:latin typeface="Verdana"/>
                <a:ea typeface="Verdana"/>
                <a:cs typeface="Verdana"/>
                <a:sym typeface="Verdana"/>
              </a:rPr>
              <a:t>Attended by</a:t>
            </a:r>
          </a:p>
          <a:p>
            <a:pPr lvl="1">
              <a:spcBef>
                <a:spcPts val="500"/>
              </a:spcBef>
              <a:buClr>
                <a:srgbClr val="CC0000"/>
              </a:buClr>
              <a:buSzPct val="100000"/>
            </a:pPr>
            <a:r>
              <a:rPr lang="en-US" sz="2200" dirty="0">
                <a:solidFill>
                  <a:srgbClr val="000000"/>
                </a:solidFill>
                <a:latin typeface="Verdana"/>
                <a:ea typeface="Verdana"/>
                <a:cs typeface="Verdana"/>
                <a:sym typeface="Verdana"/>
              </a:rPr>
              <a:t>Management</a:t>
            </a:r>
          </a:p>
          <a:p>
            <a:pPr lvl="1">
              <a:spcBef>
                <a:spcPts val="500"/>
              </a:spcBef>
              <a:buClr>
                <a:srgbClr val="CC0000"/>
              </a:buClr>
              <a:buSzPct val="100000"/>
            </a:pPr>
            <a:r>
              <a:rPr lang="en-US" sz="2200" dirty="0">
                <a:solidFill>
                  <a:srgbClr val="000000"/>
                </a:solidFill>
                <a:latin typeface="Verdana"/>
                <a:ea typeface="Verdana"/>
                <a:cs typeface="Verdana"/>
                <a:sym typeface="Verdana"/>
              </a:rPr>
              <a:t>Customers </a:t>
            </a:r>
          </a:p>
          <a:p>
            <a:pPr lvl="1">
              <a:spcBef>
                <a:spcPts val="500"/>
              </a:spcBef>
              <a:buClr>
                <a:srgbClr val="CC0000"/>
              </a:buClr>
              <a:buSzPct val="100000"/>
            </a:pPr>
            <a:r>
              <a:rPr lang="en-US" sz="2200" dirty="0">
                <a:solidFill>
                  <a:srgbClr val="000000"/>
                </a:solidFill>
                <a:latin typeface="Verdana"/>
                <a:ea typeface="Verdana"/>
                <a:cs typeface="Verdana"/>
                <a:sym typeface="Verdana"/>
              </a:rPr>
              <a:t>Users</a:t>
            </a:r>
          </a:p>
          <a:p>
            <a:pPr lvl="1">
              <a:spcBef>
                <a:spcPts val="500"/>
              </a:spcBef>
              <a:buClr>
                <a:srgbClr val="CC0000"/>
              </a:buClr>
              <a:buSzPct val="100000"/>
            </a:pPr>
            <a:r>
              <a:rPr lang="en-US" sz="2200" dirty="0">
                <a:solidFill>
                  <a:srgbClr val="000000"/>
                </a:solidFill>
                <a:latin typeface="Verdana"/>
                <a:ea typeface="Verdana"/>
                <a:cs typeface="Verdana"/>
                <a:sym typeface="Verdana"/>
              </a:rPr>
              <a:t>Product owner </a:t>
            </a:r>
          </a:p>
          <a:p>
            <a:pPr lvl="1">
              <a:spcBef>
                <a:spcPts val="500"/>
              </a:spcBef>
              <a:buClr>
                <a:srgbClr val="CC0000"/>
              </a:buClr>
              <a:buSzPct val="100000"/>
            </a:pPr>
            <a:r>
              <a:rPr lang="en-US" sz="2200" dirty="0">
                <a:solidFill>
                  <a:srgbClr val="000000"/>
                </a:solidFill>
                <a:latin typeface="Verdana"/>
                <a:ea typeface="Verdana"/>
                <a:cs typeface="Verdana"/>
                <a:sym typeface="Verdana"/>
              </a:rPr>
              <a:t>Scrum master is responsible for organizing and coordinating </a:t>
            </a:r>
          </a:p>
        </p:txBody>
      </p:sp>
    </p:spTree>
    <p:extLst>
      <p:ext uri="{BB962C8B-B14F-4D97-AF65-F5344CB8AC3E}">
        <p14:creationId xmlns:p14="http://schemas.microsoft.com/office/powerpoint/2010/main" val="2037564950"/>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Product Demo</a:t>
            </a:r>
            <a:endParaRPr lang="en-US" dirty="0"/>
          </a:p>
        </p:txBody>
      </p:sp>
      <p:pic>
        <p:nvPicPr>
          <p:cNvPr id="11266" name="Picture 2" descr="http://rules.ssw.com.au/Management/RulesToBetterScrumUsingTFS/PublishingImages/war-room-good-exam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799" y="1143000"/>
            <a:ext cx="8881911"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581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Process Success with Agile Methods</a:t>
            </a:r>
            <a:endParaRPr lang="en-US" dirty="0"/>
          </a:p>
        </p:txBody>
      </p:sp>
      <p:pic>
        <p:nvPicPr>
          <p:cNvPr id="1026" name="Picture 2" descr="2011 CHAOS Repor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069" y="970331"/>
            <a:ext cx="8153860" cy="3968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600" y="4930323"/>
            <a:ext cx="11049000" cy="1015663"/>
          </a:xfrm>
          <a:prstGeom prst="rect">
            <a:avLst/>
          </a:prstGeom>
          <a:noFill/>
        </p:spPr>
        <p:txBody>
          <a:bodyPr wrap="square" rtlCol="0">
            <a:spAutoFit/>
          </a:bodyPr>
          <a:lstStyle/>
          <a:p>
            <a:r>
              <a:rPr lang="en-US" sz="2000" dirty="0">
                <a:solidFill>
                  <a:srgbClr val="00B0F0"/>
                </a:solidFill>
              </a:rPr>
              <a:t>Why this huge change in data? </a:t>
            </a:r>
          </a:p>
          <a:p>
            <a:r>
              <a:rPr lang="en-US" sz="2000" dirty="0">
                <a:solidFill>
                  <a:srgbClr val="00B0F0"/>
                </a:solidFill>
              </a:rPr>
              <a:t>Definition of Success was left to participants. Only 8% agreed that all three constraints important for them to make a project Success</a:t>
            </a:r>
          </a:p>
        </p:txBody>
      </p:sp>
    </p:spTree>
    <p:extLst>
      <p:ext uri="{BB962C8B-B14F-4D97-AF65-F5344CB8AC3E}">
        <p14:creationId xmlns:p14="http://schemas.microsoft.com/office/powerpoint/2010/main" val="216603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Sprint retrospectives </a:t>
            </a:r>
            <a:endParaRPr lang="en-US" dirty="0"/>
          </a:p>
        </p:txBody>
      </p:sp>
      <p:sp>
        <p:nvSpPr>
          <p:cNvPr id="928" name="Shape 928"/>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marL="0" indent="0">
              <a:spcBef>
                <a:spcPts val="0"/>
              </a:spcBef>
              <a:spcAft>
                <a:spcPts val="0"/>
              </a:spcAft>
              <a:buClr>
                <a:srgbClr val="CC0000"/>
              </a:buClr>
              <a:buSzPct val="100000"/>
              <a:buFont typeface="Noto Symbol"/>
              <a:buChar char="●"/>
            </a:pPr>
            <a:r>
              <a:rPr lang="en-US" sz="3000" dirty="0">
                <a:solidFill>
                  <a:srgbClr val="000000"/>
                </a:solidFill>
                <a:latin typeface="Verdana"/>
                <a:ea typeface="Verdana"/>
                <a:cs typeface="Verdana"/>
                <a:sym typeface="Verdana"/>
              </a:rPr>
              <a:t>What went right </a:t>
            </a:r>
          </a:p>
          <a:p>
            <a:pPr marL="0" indent="0">
              <a:spcBef>
                <a:spcPts val="700"/>
              </a:spcBef>
              <a:spcAft>
                <a:spcPts val="0"/>
              </a:spcAft>
              <a:buClr>
                <a:srgbClr val="CC0000"/>
              </a:buClr>
              <a:buSzPct val="100000"/>
              <a:buFont typeface="Noto Symbol"/>
              <a:buChar char="●"/>
            </a:pPr>
            <a:r>
              <a:rPr lang="en-US" sz="3000" dirty="0">
                <a:solidFill>
                  <a:srgbClr val="000000"/>
                </a:solidFill>
                <a:latin typeface="Verdana"/>
                <a:ea typeface="Verdana"/>
                <a:cs typeface="Verdana"/>
                <a:sym typeface="Verdana"/>
              </a:rPr>
              <a:t>What went wrong </a:t>
            </a:r>
          </a:p>
          <a:p>
            <a:pPr marL="0" indent="0">
              <a:spcBef>
                <a:spcPts val="700"/>
              </a:spcBef>
              <a:spcAft>
                <a:spcPts val="0"/>
              </a:spcAft>
              <a:buClr>
                <a:srgbClr val="CC0000"/>
              </a:buClr>
              <a:buSzPct val="100000"/>
              <a:buFont typeface="Noto Symbol"/>
              <a:buChar char="●"/>
            </a:pPr>
            <a:endParaRPr lang="en-US" sz="3000" dirty="0">
              <a:latin typeface="Verdana"/>
              <a:ea typeface="Verdana"/>
              <a:cs typeface="Verdana"/>
              <a:sym typeface="Verdana"/>
            </a:endParaRPr>
          </a:p>
          <a:p>
            <a:pPr marL="0" indent="0">
              <a:spcBef>
                <a:spcPts val="700"/>
              </a:spcBef>
              <a:spcAft>
                <a:spcPts val="0"/>
              </a:spcAft>
              <a:buClr>
                <a:srgbClr val="CC0000"/>
              </a:buClr>
              <a:buSzPct val="100000"/>
              <a:buNone/>
            </a:pPr>
            <a:r>
              <a:rPr lang="en-US" sz="3000" b="1" dirty="0">
                <a:latin typeface="Verdana"/>
                <a:ea typeface="Verdana"/>
                <a:cs typeface="Verdana"/>
                <a:sym typeface="Verdana"/>
              </a:rPr>
              <a:t>Techniques for Retrospective</a:t>
            </a:r>
          </a:p>
          <a:p>
            <a:r>
              <a:rPr lang="en-US" sz="3200" dirty="0"/>
              <a:t>Force Field Analysis</a:t>
            </a:r>
          </a:p>
          <a:p>
            <a:r>
              <a:rPr lang="en-US" sz="3200" dirty="0" err="1"/>
              <a:t>Pomodoro</a:t>
            </a:r>
            <a:r>
              <a:rPr lang="en-US" sz="3200" dirty="0"/>
              <a:t> Retrospective</a:t>
            </a:r>
          </a:p>
          <a:p>
            <a:r>
              <a:rPr lang="en-US" sz="3200" dirty="0"/>
              <a:t>Start-Stop-Continue</a:t>
            </a:r>
          </a:p>
          <a:p>
            <a:r>
              <a:rPr lang="en-US" sz="3200" dirty="0"/>
              <a:t>Sailboat</a:t>
            </a:r>
          </a:p>
          <a:p>
            <a:pPr marL="0" indent="0">
              <a:spcBef>
                <a:spcPts val="700"/>
              </a:spcBef>
              <a:spcAft>
                <a:spcPts val="0"/>
              </a:spcAft>
              <a:buClr>
                <a:srgbClr val="CC0000"/>
              </a:buClr>
              <a:buSzPct val="100000"/>
              <a:buFont typeface="Noto Symbol"/>
              <a:buChar char="●"/>
            </a:pPr>
            <a:endParaRPr lang="en-US" sz="3000" dirty="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1767356489"/>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Exercise</a:t>
            </a:r>
            <a:endParaRPr lang="en-US" dirty="0"/>
          </a:p>
        </p:txBody>
      </p:sp>
      <p:sp>
        <p:nvSpPr>
          <p:cNvPr id="5" name="Content Placeholder 4"/>
          <p:cNvSpPr>
            <a:spLocks noGrp="1"/>
          </p:cNvSpPr>
          <p:nvPr>
            <p:ph sz="quarter" idx="10"/>
          </p:nvPr>
        </p:nvSpPr>
        <p:spPr/>
        <p:txBody>
          <a:bodyPr/>
          <a:lstStyle/>
          <a:p>
            <a:pPr algn="ctr"/>
            <a:endParaRPr lang="en-US" sz="5400" dirty="0"/>
          </a:p>
          <a:p>
            <a:pPr algn="ctr"/>
            <a:endParaRPr lang="en-US" sz="5400" dirty="0"/>
          </a:p>
          <a:p>
            <a:pPr algn="ctr"/>
            <a:r>
              <a:rPr lang="en-US" sz="5400" dirty="0" smtClean="0"/>
              <a:t>Retrospective Video</a:t>
            </a:r>
          </a:p>
          <a:p>
            <a:pPr algn="ctr"/>
            <a:r>
              <a:rPr lang="en-US" sz="5400" dirty="0" smtClean="0"/>
              <a:t>Learning from Clip?</a:t>
            </a:r>
            <a:endParaRPr lang="en-US" sz="5400" dirty="0"/>
          </a:p>
        </p:txBody>
      </p:sp>
    </p:spTree>
    <p:extLst>
      <p:ext uri="{BB962C8B-B14F-4D97-AF65-F5344CB8AC3E}">
        <p14:creationId xmlns:p14="http://schemas.microsoft.com/office/powerpoint/2010/main" val="120250723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0000"/>
                </a:solidFill>
                <a:latin typeface="Verdana"/>
                <a:ea typeface="Verdana"/>
                <a:cs typeface="Verdana"/>
                <a:sym typeface="Verdana"/>
              </a:rPr>
              <a:t>Useful </a:t>
            </a:r>
            <a:r>
              <a:rPr lang="en-US" b="1" dirty="0" smtClean="0">
                <a:solidFill>
                  <a:srgbClr val="000000"/>
                </a:solidFill>
                <a:latin typeface="Verdana"/>
                <a:ea typeface="Verdana"/>
                <a:cs typeface="Verdana"/>
                <a:sym typeface="Verdana"/>
              </a:rPr>
              <a:t>Metrics</a:t>
            </a:r>
            <a:r>
              <a:rPr lang="en-US" dirty="0" smtClean="0">
                <a:solidFill>
                  <a:srgbClr val="000000"/>
                </a:solidFill>
                <a:latin typeface="Verdana"/>
                <a:ea typeface="Verdana"/>
                <a:cs typeface="Verdana"/>
                <a:sym typeface="Verdana"/>
              </a:rPr>
              <a:t> </a:t>
            </a:r>
            <a:endParaRPr lang="en-US" dirty="0"/>
          </a:p>
        </p:txBody>
      </p:sp>
    </p:spTree>
    <p:extLst>
      <p:ext uri="{BB962C8B-B14F-4D97-AF65-F5344CB8AC3E}">
        <p14:creationId xmlns:p14="http://schemas.microsoft.com/office/powerpoint/2010/main" val="2404206350"/>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Verdana"/>
                <a:ea typeface="Verdana"/>
                <a:cs typeface="Verdana"/>
                <a:sym typeface="Verdana"/>
              </a:rPr>
              <a:t>Sprint Burn down Chart</a:t>
            </a:r>
            <a:endParaRPr lang="en-US" dirty="0"/>
          </a:p>
        </p:txBody>
      </p:sp>
      <p:pic>
        <p:nvPicPr>
          <p:cNvPr id="1280" name="Shape 1280"/>
          <p:cNvPicPr preferRelativeResize="0"/>
          <p:nvPr/>
        </p:nvPicPr>
        <p:blipFill rotWithShape="1">
          <a:blip r:embed="rId3">
            <a:alphaModFix/>
          </a:blip>
          <a:srcRect/>
          <a:stretch/>
        </p:blipFill>
        <p:spPr>
          <a:xfrm>
            <a:off x="2057400" y="1115880"/>
            <a:ext cx="7959671" cy="4293028"/>
          </a:xfrm>
          <a:prstGeom prst="rect">
            <a:avLst/>
          </a:prstGeom>
          <a:noFill/>
          <a:ln>
            <a:noFill/>
          </a:ln>
        </p:spPr>
      </p:pic>
    </p:spTree>
    <p:extLst>
      <p:ext uri="{BB962C8B-B14F-4D97-AF65-F5344CB8AC3E}">
        <p14:creationId xmlns:p14="http://schemas.microsoft.com/office/powerpoint/2010/main" val="166467423"/>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Burnup Chart</a:t>
            </a:r>
            <a:endParaRPr lang="en-US" dirty="0"/>
          </a:p>
        </p:txBody>
      </p:sp>
    </p:spTree>
    <p:extLst>
      <p:ext uri="{BB962C8B-B14F-4D97-AF65-F5344CB8AC3E}">
        <p14:creationId xmlns:p14="http://schemas.microsoft.com/office/powerpoint/2010/main" val="3461518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Velocity Chart</a:t>
            </a:r>
            <a:endParaRPr lang="en-US" dirty="0"/>
          </a:p>
        </p:txBody>
      </p:sp>
      <p:pic>
        <p:nvPicPr>
          <p:cNvPr id="1026" name="Picture 2" descr="http://training-course-material.com/images/6/6f/VelocityCur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690897"/>
            <a:ext cx="9525000" cy="49118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0" y="5602699"/>
            <a:ext cx="4938340" cy="369332"/>
          </a:xfrm>
          <a:prstGeom prst="rect">
            <a:avLst/>
          </a:prstGeom>
          <a:noFill/>
        </p:spPr>
        <p:txBody>
          <a:bodyPr wrap="none" rtlCol="0">
            <a:spAutoFit/>
          </a:bodyPr>
          <a:lstStyle/>
          <a:p>
            <a:r>
              <a:rPr lang="en-IN" dirty="0">
                <a:solidFill>
                  <a:srgbClr val="FF0000"/>
                </a:solidFill>
              </a:rPr>
              <a:t>Using Velocity badly can cause Technical </a:t>
            </a:r>
            <a:r>
              <a:rPr lang="en-IN" dirty="0" smtClean="0">
                <a:solidFill>
                  <a:srgbClr val="FF0000"/>
                </a:solidFill>
              </a:rPr>
              <a:t>Debt</a:t>
            </a:r>
            <a:endParaRPr lang="en-US" dirty="0">
              <a:solidFill>
                <a:srgbClr val="FF0000"/>
              </a:solidFill>
            </a:endParaRPr>
          </a:p>
        </p:txBody>
      </p:sp>
    </p:spTree>
    <p:extLst>
      <p:ext uri="{BB962C8B-B14F-4D97-AF65-F5344CB8AC3E}">
        <p14:creationId xmlns:p14="http://schemas.microsoft.com/office/powerpoint/2010/main" val="27855211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Burnup Chart</a:t>
            </a:r>
            <a:endParaRPr lang="en-US" dirty="0"/>
          </a:p>
        </p:txBody>
      </p:sp>
    </p:spTree>
    <p:extLst>
      <p:ext uri="{BB962C8B-B14F-4D97-AF65-F5344CB8AC3E}">
        <p14:creationId xmlns:p14="http://schemas.microsoft.com/office/powerpoint/2010/main" val="26159665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Release Burndown</a:t>
            </a:r>
            <a:endParaRPr lang="en-US" dirty="0"/>
          </a:p>
        </p:txBody>
      </p:sp>
      <p:pic>
        <p:nvPicPr>
          <p:cNvPr id="1026" name="Picture 2" descr="https://www.scrumalliance.org/system/resource_files/0000/2235/ProductReleaseBurndow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3202"/>
            <a:ext cx="6774443" cy="50686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52006" y="913202"/>
            <a:ext cx="4411394" cy="5262979"/>
          </a:xfrm>
          <a:prstGeom prst="rect">
            <a:avLst/>
          </a:prstGeom>
          <a:noFill/>
        </p:spPr>
        <p:txBody>
          <a:bodyPr wrap="square" rtlCol="0">
            <a:spAutoFit/>
          </a:bodyPr>
          <a:lstStyle/>
          <a:p>
            <a:r>
              <a:rPr lang="en-IN" sz="1600" b="1" dirty="0" smtClean="0">
                <a:solidFill>
                  <a:schemeClr val="tx1"/>
                </a:solidFill>
              </a:rPr>
              <a:t>Management</a:t>
            </a:r>
          </a:p>
          <a:p>
            <a:pPr marL="285750" indent="-285750">
              <a:buFont typeface="Arial" panose="020B0604020202020204" pitchFamily="34" charset="0"/>
              <a:buChar char="•"/>
            </a:pPr>
            <a:r>
              <a:rPr lang="en-IN" sz="1600" dirty="0" smtClean="0">
                <a:solidFill>
                  <a:schemeClr val="tx1"/>
                </a:solidFill>
              </a:rPr>
              <a:t>Visualize </a:t>
            </a:r>
            <a:r>
              <a:rPr lang="en-IN" sz="1600" dirty="0">
                <a:solidFill>
                  <a:schemeClr val="tx1"/>
                </a:solidFill>
              </a:rPr>
              <a:t>the overall project timeline and calculate total project </a:t>
            </a:r>
            <a:r>
              <a:rPr lang="en-IN" sz="1600" dirty="0" smtClean="0">
                <a:solidFill>
                  <a:schemeClr val="tx1"/>
                </a:solidFill>
              </a:rPr>
              <a:t>costs. </a:t>
            </a:r>
          </a:p>
          <a:p>
            <a:pPr marL="285750" indent="-285750">
              <a:buFont typeface="Arial" panose="020B0604020202020204" pitchFamily="34" charset="0"/>
              <a:buChar char="•"/>
            </a:pPr>
            <a:r>
              <a:rPr lang="en-IN" sz="1600" dirty="0" smtClean="0">
                <a:solidFill>
                  <a:schemeClr val="tx1"/>
                </a:solidFill>
              </a:rPr>
              <a:t>Management </a:t>
            </a:r>
            <a:r>
              <a:rPr lang="en-IN" sz="1600" dirty="0">
                <a:solidFill>
                  <a:schemeClr val="tx1"/>
                </a:solidFill>
              </a:rPr>
              <a:t>can also see from a release burndown chart when extra sprints were added because remaining work has been re-estimated or work has been added. </a:t>
            </a:r>
            <a:endParaRPr lang="en-IN" sz="1600" dirty="0" smtClean="0">
              <a:solidFill>
                <a:schemeClr val="tx1"/>
              </a:solidFill>
            </a:endParaRPr>
          </a:p>
          <a:p>
            <a:pPr marL="285750" indent="-285750">
              <a:buFont typeface="Arial" panose="020B0604020202020204" pitchFamily="34" charset="0"/>
              <a:buChar char="•"/>
            </a:pPr>
            <a:r>
              <a:rPr lang="en-IN" sz="1600" dirty="0" smtClean="0">
                <a:solidFill>
                  <a:schemeClr val="tx1"/>
                </a:solidFill>
              </a:rPr>
              <a:t>They </a:t>
            </a:r>
            <a:r>
              <a:rPr lang="en-IN" sz="1600" dirty="0">
                <a:solidFill>
                  <a:schemeClr val="tx1"/>
                </a:solidFill>
              </a:rPr>
              <a:t>can also see the affect of other factors (such as changes in the team’s velocity or membership) on the long-term project outlook</a:t>
            </a:r>
            <a:r>
              <a:rPr lang="en-IN" sz="1600" dirty="0" smtClean="0">
                <a:solidFill>
                  <a:schemeClr val="tx1"/>
                </a:solidFill>
              </a:rPr>
              <a:t>.</a:t>
            </a:r>
          </a:p>
          <a:p>
            <a:r>
              <a:rPr lang="en-IN" sz="1600" b="1" dirty="0" smtClean="0">
                <a:solidFill>
                  <a:schemeClr val="tx1"/>
                </a:solidFill>
              </a:rPr>
              <a:t>Product Owner</a:t>
            </a:r>
          </a:p>
          <a:p>
            <a:pPr marL="285750" indent="-285750">
              <a:buFont typeface="Arial" panose="020B0604020202020204" pitchFamily="34" charset="0"/>
              <a:buChar char="•"/>
            </a:pPr>
            <a:r>
              <a:rPr lang="en-IN" sz="1600" dirty="0" smtClean="0">
                <a:solidFill>
                  <a:schemeClr val="tx1"/>
                </a:solidFill>
              </a:rPr>
              <a:t>Team is progressing </a:t>
            </a:r>
            <a:r>
              <a:rPr lang="en-IN" sz="1600" dirty="0">
                <a:solidFill>
                  <a:schemeClr val="tx1"/>
                </a:solidFill>
              </a:rPr>
              <a:t>faster than planned, </a:t>
            </a:r>
            <a:r>
              <a:rPr lang="en-IN" sz="1600" dirty="0" smtClean="0">
                <a:solidFill>
                  <a:schemeClr val="tx1"/>
                </a:solidFill>
              </a:rPr>
              <a:t>they </a:t>
            </a:r>
            <a:r>
              <a:rPr lang="en-IN" sz="1600" dirty="0">
                <a:solidFill>
                  <a:schemeClr val="tx1"/>
                </a:solidFill>
              </a:rPr>
              <a:t>may have the option of pulling in lower priority work from the backlog. </a:t>
            </a:r>
            <a:endParaRPr lang="en-IN" sz="1600" dirty="0" smtClean="0">
              <a:solidFill>
                <a:schemeClr val="tx1"/>
              </a:solidFill>
            </a:endParaRPr>
          </a:p>
          <a:p>
            <a:pPr marL="285750" indent="-285750">
              <a:buFont typeface="Arial" panose="020B0604020202020204" pitchFamily="34" charset="0"/>
              <a:buChar char="•"/>
            </a:pPr>
            <a:r>
              <a:rPr lang="en-IN" sz="1600" dirty="0" smtClean="0">
                <a:solidFill>
                  <a:schemeClr val="tx1"/>
                </a:solidFill>
              </a:rPr>
              <a:t>Team is not </a:t>
            </a:r>
            <a:r>
              <a:rPr lang="en-IN" sz="1600" dirty="0">
                <a:solidFill>
                  <a:schemeClr val="tx1"/>
                </a:solidFill>
              </a:rPr>
              <a:t>completing as much as planned in each sprint, the product owner may opt to de-scope some of the project, re-prioritize the backlog, or look to project sponsors to increase the length of the project or add project resources</a:t>
            </a:r>
            <a:r>
              <a:rPr lang="en-IN" sz="1600" dirty="0" smtClean="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40017488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Burndown </a:t>
            </a:r>
            <a:r>
              <a:rPr lang="en-US" dirty="0" smtClean="0"/>
              <a:t>(Converging</a:t>
            </a:r>
            <a:r>
              <a:rPr lang="en-US" dirty="0"/>
              <a:t>)</a:t>
            </a:r>
          </a:p>
        </p:txBody>
      </p:sp>
      <p:pic>
        <p:nvPicPr>
          <p:cNvPr id="3" name="Picture 2"/>
          <p:cNvPicPr>
            <a:picLocks noChangeAspect="1"/>
          </p:cNvPicPr>
          <p:nvPr/>
        </p:nvPicPr>
        <p:blipFill>
          <a:blip r:embed="rId3"/>
          <a:stretch>
            <a:fillRect/>
          </a:stretch>
        </p:blipFill>
        <p:spPr>
          <a:xfrm>
            <a:off x="533400" y="1066800"/>
            <a:ext cx="11330883" cy="4662048"/>
          </a:xfrm>
          <a:prstGeom prst="rect">
            <a:avLst/>
          </a:prstGeom>
        </p:spPr>
      </p:pic>
    </p:spTree>
    <p:extLst>
      <p:ext uri="{BB962C8B-B14F-4D97-AF65-F5344CB8AC3E}">
        <p14:creationId xmlns:p14="http://schemas.microsoft.com/office/powerpoint/2010/main" val="22903202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Enhanced </a:t>
            </a:r>
            <a:r>
              <a:rPr lang="en-US" dirty="0" smtClean="0"/>
              <a:t>Burndown (Non-converging</a:t>
            </a:r>
            <a:r>
              <a:rPr lang="en-US" dirty="0"/>
              <a:t>)</a:t>
            </a:r>
          </a:p>
        </p:txBody>
      </p:sp>
      <p:pic>
        <p:nvPicPr>
          <p:cNvPr id="3" name="Picture 2"/>
          <p:cNvPicPr>
            <a:picLocks noChangeAspect="1"/>
          </p:cNvPicPr>
          <p:nvPr/>
        </p:nvPicPr>
        <p:blipFill>
          <a:blip r:embed="rId3"/>
          <a:stretch>
            <a:fillRect/>
          </a:stretch>
        </p:blipFill>
        <p:spPr>
          <a:xfrm>
            <a:off x="1192725" y="1117031"/>
            <a:ext cx="9806549" cy="4623938"/>
          </a:xfrm>
          <a:prstGeom prst="rect">
            <a:avLst/>
          </a:prstGeom>
        </p:spPr>
      </p:pic>
    </p:spTree>
    <p:extLst>
      <p:ext uri="{BB962C8B-B14F-4D97-AF65-F5344CB8AC3E}">
        <p14:creationId xmlns:p14="http://schemas.microsoft.com/office/powerpoint/2010/main" val="3691667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defRPr/>
            </a:pPr>
            <a:r>
              <a:rPr smtClean="0"/>
              <a:t>Value of Delivered and non-used Features</a:t>
            </a:r>
            <a:endParaRPr/>
          </a:p>
        </p:txBody>
      </p:sp>
      <p:sp>
        <p:nvSpPr>
          <p:cNvPr id="678917" name="Slide Number Placeholder 7"/>
          <p:cNvSpPr>
            <a:spLocks noGrp="1"/>
          </p:cNvSpPr>
          <p:nvPr>
            <p:ph type="sldNum" sz="quarter" idx="4294967295"/>
          </p:nvPr>
        </p:nvSpPr>
        <p:spPr bwMode="auto">
          <a:xfrm>
            <a:off x="0" y="6475413"/>
            <a:ext cx="812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7BC577-8DCD-451F-88B9-ECB32A7AC9ED}" type="slidenum">
              <a:rPr lang="en-US" altLang="en-US" smtClean="0"/>
              <a:pPr/>
              <a:t>9</a:t>
            </a:fld>
            <a:endParaRPr lang="en-US" altLang="en-US" smtClean="0"/>
          </a:p>
        </p:txBody>
      </p:sp>
      <p:pic>
        <p:nvPicPr>
          <p:cNvPr id="678916" name="Picture 2" descr="http://www.agilemodeling.com/images/costOfBRU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887413"/>
            <a:ext cx="5781675"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7056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Burndown/Up Chart</a:t>
            </a:r>
            <a:endParaRPr lang="en-US" dirty="0"/>
          </a:p>
        </p:txBody>
      </p:sp>
    </p:spTree>
    <p:extLst>
      <p:ext uri="{BB962C8B-B14F-4D97-AF65-F5344CB8AC3E}">
        <p14:creationId xmlns:p14="http://schemas.microsoft.com/office/powerpoint/2010/main" val="17210491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Status</a:t>
            </a:r>
            <a:endParaRPr lang="en-US" dirty="0"/>
          </a:p>
        </p:txBody>
      </p:sp>
      <p:pic>
        <p:nvPicPr>
          <p:cNvPr id="3" name="Picture 2"/>
          <p:cNvPicPr>
            <a:picLocks noChangeAspect="1"/>
          </p:cNvPicPr>
          <p:nvPr/>
        </p:nvPicPr>
        <p:blipFill>
          <a:blip r:embed="rId3"/>
          <a:stretch>
            <a:fillRect/>
          </a:stretch>
        </p:blipFill>
        <p:spPr>
          <a:xfrm>
            <a:off x="1675431" y="812156"/>
            <a:ext cx="8841137" cy="5233688"/>
          </a:xfrm>
          <a:prstGeom prst="rect">
            <a:avLst/>
          </a:prstGeom>
        </p:spPr>
      </p:pic>
    </p:spTree>
    <p:extLst>
      <p:ext uri="{BB962C8B-B14F-4D97-AF65-F5344CB8AC3E}">
        <p14:creationId xmlns:p14="http://schemas.microsoft.com/office/powerpoint/2010/main" val="2259047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Running Tested Features</a:t>
            </a:r>
            <a:endParaRPr lang="en-US" dirty="0"/>
          </a:p>
        </p:txBody>
      </p:sp>
      <p:sp>
        <p:nvSpPr>
          <p:cNvPr id="6" name="Content Placeholder 5"/>
          <p:cNvSpPr>
            <a:spLocks noGrp="1"/>
          </p:cNvSpPr>
          <p:nvPr>
            <p:ph idx="13"/>
          </p:nvPr>
        </p:nvSpPr>
        <p:spPr>
          <a:xfrm>
            <a:off x="6299200" y="685801"/>
            <a:ext cx="4673600" cy="4571999"/>
          </a:xfrm>
        </p:spPr>
        <p:txBody>
          <a:bodyPr>
            <a:normAutofit fontScale="85000" lnSpcReduction="20000"/>
          </a:bodyPr>
          <a:lstStyle/>
          <a:p>
            <a:r>
              <a:rPr lang="en-IN" dirty="0"/>
              <a:t>The RTF graph should look like , </a:t>
            </a:r>
            <a:r>
              <a:rPr lang="en-IN" dirty="0" smtClean="0"/>
              <a:t>as the </a:t>
            </a:r>
            <a:r>
              <a:rPr lang="en-IN" dirty="0"/>
              <a:t>team should be adding </a:t>
            </a:r>
            <a:r>
              <a:rPr lang="en-IN" dirty="0" smtClean="0"/>
              <a:t>features early </a:t>
            </a:r>
            <a:r>
              <a:rPr lang="en-IN" dirty="0"/>
              <a:t>and often and consistently</a:t>
            </a:r>
          </a:p>
          <a:p>
            <a:endParaRPr lang="en-IN" dirty="0" smtClean="0"/>
          </a:p>
          <a:p>
            <a:r>
              <a:rPr lang="en-IN" dirty="0" smtClean="0"/>
              <a:t>If </a:t>
            </a:r>
            <a:r>
              <a:rPr lang="en-IN" dirty="0"/>
              <a:t>it looks like , there might </a:t>
            </a:r>
            <a:r>
              <a:rPr lang="en-IN" dirty="0" smtClean="0"/>
              <a:t>have been </a:t>
            </a:r>
            <a:r>
              <a:rPr lang="en-IN" dirty="0"/>
              <a:t>too much </a:t>
            </a:r>
            <a:r>
              <a:rPr lang="en-IN" dirty="0" err="1"/>
              <a:t>waterfallish</a:t>
            </a:r>
            <a:r>
              <a:rPr lang="en-IN" dirty="0"/>
              <a:t> </a:t>
            </a:r>
            <a:r>
              <a:rPr lang="en-IN" dirty="0" smtClean="0"/>
              <a:t>behaviour going </a:t>
            </a:r>
            <a:r>
              <a:rPr lang="en-IN" dirty="0"/>
              <a:t>on – merits a conversation</a:t>
            </a:r>
          </a:p>
          <a:p>
            <a:endParaRPr lang="en-IN" dirty="0" smtClean="0"/>
          </a:p>
          <a:p>
            <a:r>
              <a:rPr lang="en-IN" dirty="0" smtClean="0"/>
              <a:t>This  </a:t>
            </a:r>
            <a:r>
              <a:rPr lang="en-IN" dirty="0" err="1"/>
              <a:t>behavior</a:t>
            </a:r>
            <a:r>
              <a:rPr lang="en-IN" dirty="0"/>
              <a:t> indicates that </a:t>
            </a:r>
            <a:r>
              <a:rPr lang="en-IN" dirty="0" smtClean="0"/>
              <a:t>things broke</a:t>
            </a:r>
            <a:r>
              <a:rPr lang="en-IN" dirty="0"/>
              <a:t>, and tests were </a:t>
            </a:r>
            <a:r>
              <a:rPr lang="en-IN" dirty="0" smtClean="0"/>
              <a:t>failing. </a:t>
            </a:r>
            <a:r>
              <a:rPr lang="en-US" dirty="0" smtClean="0"/>
              <a:t>Questions </a:t>
            </a:r>
            <a:r>
              <a:rPr lang="en-US" i="1" dirty="0"/>
              <a:t>must </a:t>
            </a:r>
            <a:r>
              <a:rPr lang="en-US" dirty="0"/>
              <a:t>be asked</a:t>
            </a:r>
          </a:p>
        </p:txBody>
      </p:sp>
      <p:pic>
        <p:nvPicPr>
          <p:cNvPr id="7" name="Content Placeholder 6"/>
          <p:cNvPicPr>
            <a:picLocks noGrp="1" noChangeAspect="1"/>
          </p:cNvPicPr>
          <p:nvPr>
            <p:ph idx="1"/>
          </p:nvPr>
        </p:nvPicPr>
        <p:blipFill>
          <a:blip r:embed="rId3"/>
          <a:stretch>
            <a:fillRect/>
          </a:stretch>
        </p:blipFill>
        <p:spPr>
          <a:xfrm>
            <a:off x="1248525" y="685800"/>
            <a:ext cx="3316625" cy="4572000"/>
          </a:xfrm>
          <a:prstGeom prst="rect">
            <a:avLst/>
          </a:prstGeom>
        </p:spPr>
      </p:pic>
      <p:sp>
        <p:nvSpPr>
          <p:cNvPr id="8" name="TextBox 7"/>
          <p:cNvSpPr txBox="1"/>
          <p:nvPr/>
        </p:nvSpPr>
        <p:spPr>
          <a:xfrm>
            <a:off x="914401" y="5366825"/>
            <a:ext cx="10287000"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solidFill>
              </a:rPr>
              <a:t>A story is said to “pass” if all of its acceptance tests pass Otherwise, it fails</a:t>
            </a:r>
          </a:p>
          <a:p>
            <a:pPr marL="285750" indent="-285750">
              <a:buFont typeface="Arial" panose="020B0604020202020204" pitchFamily="34" charset="0"/>
              <a:buChar char="•"/>
            </a:pPr>
            <a:r>
              <a:rPr lang="en-IN" dirty="0">
                <a:solidFill>
                  <a:schemeClr val="tx1"/>
                </a:solidFill>
              </a:rPr>
              <a:t>It treats all stories as “equal”; that is, no story is worth more than another – they all provide equally to the count</a:t>
            </a:r>
            <a:endParaRPr lang="en-US" dirty="0">
              <a:solidFill>
                <a:schemeClr val="tx1"/>
              </a:solidFill>
            </a:endParaRPr>
          </a:p>
        </p:txBody>
      </p:sp>
    </p:spTree>
    <p:extLst>
      <p:ext uri="{BB962C8B-B14F-4D97-AF65-F5344CB8AC3E}">
        <p14:creationId xmlns:p14="http://schemas.microsoft.com/office/powerpoint/2010/main" val="32767366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864" y="1447800"/>
            <a:ext cx="66119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Text Box 3"/>
          <p:cNvSpPr txBox="1">
            <a:spLocks noChangeArrowheads="1"/>
          </p:cNvSpPr>
          <p:nvPr/>
        </p:nvSpPr>
        <p:spPr bwMode="auto">
          <a:xfrm>
            <a:off x="8458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spcBef>
                <a:spcPct val="50000"/>
              </a:spcBef>
              <a:buClr>
                <a:srgbClr val="000000"/>
              </a:buClr>
              <a:buSzPct val="100000"/>
              <a:buFont typeface="Times New Roman" panose="02020603050405020304" pitchFamily="18" charset="0"/>
              <a:buNone/>
            </a:pPr>
            <a:endParaRPr lang="en-US" altLang="en-US" sz="800"/>
          </a:p>
        </p:txBody>
      </p:sp>
      <p:sp>
        <p:nvSpPr>
          <p:cNvPr id="68612" name="Title 4"/>
          <p:cNvSpPr>
            <a:spLocks noGrp="1"/>
          </p:cNvSpPr>
          <p:nvPr>
            <p:ph type="title"/>
          </p:nvPr>
        </p:nvSpPr>
        <p:spPr/>
        <p:txBody>
          <a:bodyPr>
            <a:normAutofit/>
          </a:bodyPr>
          <a:lstStyle/>
          <a:p>
            <a:pPr>
              <a:defRPr/>
            </a:pPr>
            <a:r>
              <a:rPr dirty="0" smtClean="0"/>
              <a:t>Risk Burn-down Graph</a:t>
            </a:r>
          </a:p>
        </p:txBody>
      </p:sp>
      <p:sp>
        <p:nvSpPr>
          <p:cNvPr id="762891" name="Slide Number Placeholder 12"/>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D0E511-9D59-44A6-8A46-A8B5A1C39A72}" type="slidenum">
              <a:rPr lang="en-US" altLang="en-US" smtClean="0"/>
              <a:pPr/>
              <a:t>93</a:t>
            </a:fld>
            <a:endParaRPr lang="en-US" altLang="en-US" smtClean="0"/>
          </a:p>
        </p:txBody>
      </p:sp>
      <p:cxnSp>
        <p:nvCxnSpPr>
          <p:cNvPr id="12" name="Straight Connector 11"/>
          <p:cNvCxnSpPr/>
          <p:nvPr/>
        </p:nvCxnSpPr>
        <p:spPr>
          <a:xfrm>
            <a:off x="4095750" y="2438400"/>
            <a:ext cx="4191000" cy="213360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7848600" y="2362200"/>
            <a:ext cx="1600200" cy="685800"/>
          </a:xfrm>
          <a:prstGeom prst="wedgeRoundRectCallout">
            <a:avLst>
              <a:gd name="adj1" fmla="val -76270"/>
              <a:gd name="adj2" fmla="val 20578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buFont typeface="Times New Roman" pitchFamily="18" charset="0"/>
              <a:buNone/>
              <a:defRPr/>
            </a:pPr>
            <a:r>
              <a:rPr lang="en-US" b="1" dirty="0">
                <a:solidFill>
                  <a:schemeClr val="tx1"/>
                </a:solidFill>
              </a:rPr>
              <a:t>Ideal Risk Trend line</a:t>
            </a:r>
          </a:p>
        </p:txBody>
      </p:sp>
      <p:sp>
        <p:nvSpPr>
          <p:cNvPr id="16" name="Rounded Rectangular Callout 15"/>
          <p:cNvSpPr/>
          <p:nvPr/>
        </p:nvSpPr>
        <p:spPr>
          <a:xfrm>
            <a:off x="6096000" y="1981200"/>
            <a:ext cx="1600200" cy="685800"/>
          </a:xfrm>
          <a:prstGeom prst="wedgeRoundRectCallout">
            <a:avLst>
              <a:gd name="adj1" fmla="val -71153"/>
              <a:gd name="adj2" fmla="val 110262"/>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0000"/>
              </a:buClr>
              <a:buSzPct val="100000"/>
              <a:defRPr/>
            </a:pPr>
            <a:r>
              <a:rPr lang="en-US" b="1" dirty="0">
                <a:solidFill>
                  <a:schemeClr val="tx1"/>
                </a:solidFill>
              </a:rPr>
              <a:t>Actual Risk Trend line</a:t>
            </a:r>
          </a:p>
        </p:txBody>
      </p:sp>
      <p:sp>
        <p:nvSpPr>
          <p:cNvPr id="762890" name="TextBox 16"/>
          <p:cNvSpPr txBox="1">
            <a:spLocks noChangeArrowheads="1"/>
          </p:cNvSpPr>
          <p:nvPr/>
        </p:nvSpPr>
        <p:spPr bwMode="auto">
          <a:xfrm>
            <a:off x="2895600" y="5638801"/>
            <a:ext cx="632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a:solidFill>
                  <a:srgbClr val="FF0000"/>
                </a:solidFill>
              </a:rPr>
              <a:t>If actual risk trend line is above than ideal trend line then it means risks are not coming down at the appropriate rate</a:t>
            </a:r>
          </a:p>
        </p:txBody>
      </p:sp>
    </p:spTree>
    <p:extLst>
      <p:ext uri="{BB962C8B-B14F-4D97-AF65-F5344CB8AC3E}">
        <p14:creationId xmlns:p14="http://schemas.microsoft.com/office/powerpoint/2010/main" val="237151223"/>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Agile Project Management</a:t>
            </a:r>
            <a:endParaRPr lang="en-US" dirty="0"/>
          </a:p>
        </p:txBody>
      </p:sp>
      <p:sp>
        <p:nvSpPr>
          <p:cNvPr id="4" name="Slide Number Placeholder 3"/>
          <p:cNvSpPr>
            <a:spLocks noGrp="1"/>
          </p:cNvSpPr>
          <p:nvPr>
            <p:ph type="sldNum" sz="quarter" idx="4294967295"/>
          </p:nvPr>
        </p:nvSpPr>
        <p:spPr>
          <a:xfrm>
            <a:off x="0" y="6475413"/>
            <a:ext cx="812800" cy="365125"/>
          </a:xfrm>
        </p:spPr>
        <p:txBody>
          <a:bodyPr/>
          <a:lstStyle/>
          <a:p>
            <a:pPr>
              <a:defRPr/>
            </a:pPr>
            <a:fld id="{C7AB7643-9ED9-4224-BACB-59C764060412}" type="slidenum">
              <a:rPr lang="en-US" smtClean="0"/>
              <a:pPr>
                <a:defRPr/>
              </a:pPr>
              <a:t>94</a:t>
            </a:fld>
            <a:endParaRPr lang="en-US"/>
          </a:p>
        </p:txBody>
      </p:sp>
    </p:spTree>
    <p:extLst>
      <p:ext uri="{BB962C8B-B14F-4D97-AF65-F5344CB8AC3E}">
        <p14:creationId xmlns:p14="http://schemas.microsoft.com/office/powerpoint/2010/main" val="10769218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Tool Support for Scrum</a:t>
            </a:r>
            <a:endParaRPr lang="en-US" dirty="0"/>
          </a:p>
        </p:txBody>
      </p:sp>
      <p:sp>
        <p:nvSpPr>
          <p:cNvPr id="1304" name="Shape 1304"/>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400" dirty="0">
                <a:solidFill>
                  <a:srgbClr val="000000"/>
                </a:solidFill>
                <a:latin typeface="Verdana"/>
                <a:ea typeface="Verdana"/>
                <a:cs typeface="Verdana"/>
                <a:sym typeface="Verdana"/>
              </a:rPr>
              <a:t>Doing Scrum requires no tools</a:t>
            </a:r>
          </a:p>
          <a:p>
            <a:pPr>
              <a:spcBef>
                <a:spcPts val="500"/>
              </a:spcBef>
              <a:buClr>
                <a:srgbClr val="CC0000"/>
              </a:buClr>
              <a:buSzPct val="100000"/>
            </a:pPr>
            <a:r>
              <a:rPr lang="en-US" sz="2400" dirty="0">
                <a:solidFill>
                  <a:srgbClr val="000000"/>
                </a:solidFill>
                <a:latin typeface="Verdana"/>
                <a:ea typeface="Verdana"/>
                <a:cs typeface="Verdana"/>
                <a:sym typeface="Verdana"/>
              </a:rPr>
              <a:t>Using a tool will not make you do Scrum</a:t>
            </a:r>
          </a:p>
          <a:p>
            <a:pPr>
              <a:spcBef>
                <a:spcPts val="500"/>
              </a:spcBef>
              <a:buClr>
                <a:srgbClr val="CC0000"/>
              </a:buClr>
              <a:buSzPct val="100000"/>
            </a:pPr>
            <a:r>
              <a:rPr lang="en-US" sz="2400" dirty="0">
                <a:solidFill>
                  <a:srgbClr val="000000"/>
                </a:solidFill>
                <a:latin typeface="Verdana"/>
                <a:ea typeface="Verdana"/>
                <a:cs typeface="Verdana"/>
                <a:sym typeface="Verdana"/>
              </a:rPr>
              <a:t>Identify your metrics and reporting needs first</a:t>
            </a:r>
          </a:p>
          <a:p>
            <a:pPr>
              <a:spcBef>
                <a:spcPts val="500"/>
              </a:spcBef>
              <a:buClr>
                <a:srgbClr val="CC0000"/>
              </a:buClr>
              <a:buSzPct val="100000"/>
            </a:pPr>
            <a:r>
              <a:rPr lang="en-US" sz="2400" dirty="0">
                <a:solidFill>
                  <a:srgbClr val="000000"/>
                </a:solidFill>
                <a:latin typeface="Verdana"/>
                <a:ea typeface="Verdana"/>
                <a:cs typeface="Verdana"/>
                <a:sym typeface="Verdana"/>
              </a:rPr>
              <a:t>Find tools that work with you</a:t>
            </a:r>
          </a:p>
          <a:p>
            <a:pPr>
              <a:spcBef>
                <a:spcPts val="500"/>
              </a:spcBef>
              <a:buClr>
                <a:srgbClr val="CC0000"/>
              </a:buClr>
              <a:buSzPct val="100000"/>
            </a:pPr>
            <a:r>
              <a:rPr lang="en-US" sz="2400" dirty="0">
                <a:solidFill>
                  <a:srgbClr val="000000"/>
                </a:solidFill>
                <a:latin typeface="Verdana"/>
                <a:ea typeface="Verdana"/>
                <a:cs typeface="Verdana"/>
                <a:sym typeface="Verdana"/>
              </a:rPr>
              <a:t>Start simple and stay that way</a:t>
            </a:r>
          </a:p>
          <a:p>
            <a:pPr>
              <a:spcBef>
                <a:spcPts val="500"/>
              </a:spcBef>
              <a:buClr>
                <a:srgbClr val="CC0000"/>
              </a:buClr>
              <a:buSzPct val="100000"/>
            </a:pPr>
            <a:r>
              <a:rPr lang="en-US" sz="2400" dirty="0">
                <a:solidFill>
                  <a:srgbClr val="000000"/>
                </a:solidFill>
                <a:latin typeface="Verdana"/>
                <a:ea typeface="Verdana"/>
                <a:cs typeface="Verdana"/>
                <a:sym typeface="Verdana"/>
              </a:rPr>
              <a:t>Find tools with unobtrusive touch points</a:t>
            </a:r>
          </a:p>
          <a:p>
            <a:pPr>
              <a:spcBef>
                <a:spcPts val="500"/>
              </a:spcBef>
              <a:buClr>
                <a:srgbClr val="CC0000"/>
              </a:buClr>
              <a:buSzPct val="100000"/>
            </a:pPr>
            <a:r>
              <a:rPr lang="en-US" sz="2400" dirty="0">
                <a:solidFill>
                  <a:srgbClr val="000000"/>
                </a:solidFill>
                <a:latin typeface="Verdana"/>
                <a:ea typeface="Verdana"/>
                <a:cs typeface="Verdana"/>
                <a:sym typeface="Verdana"/>
              </a:rPr>
              <a:t>Assign a </a:t>
            </a:r>
            <a:r>
              <a:rPr lang="en-US" sz="2400" dirty="0" err="1">
                <a:solidFill>
                  <a:srgbClr val="000000"/>
                </a:solidFill>
                <a:latin typeface="Verdana"/>
                <a:ea typeface="Verdana"/>
                <a:cs typeface="Verdana"/>
                <a:sym typeface="Verdana"/>
              </a:rPr>
              <a:t>Toolmeister</a:t>
            </a:r>
            <a:r>
              <a:rPr lang="en-US" sz="2400" dirty="0">
                <a:solidFill>
                  <a:srgbClr val="000000"/>
                </a:solidFill>
                <a:latin typeface="Verdana"/>
                <a:ea typeface="Verdana"/>
                <a:cs typeface="Verdana"/>
                <a:sym typeface="Verdana"/>
              </a:rPr>
              <a:t> to handle tool usage</a:t>
            </a:r>
          </a:p>
        </p:txBody>
      </p:sp>
    </p:spTree>
    <p:extLst>
      <p:ext uri="{BB962C8B-B14F-4D97-AF65-F5344CB8AC3E}">
        <p14:creationId xmlns:p14="http://schemas.microsoft.com/office/powerpoint/2010/main" val="1954121220"/>
      </p:ext>
    </p:extLst>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Verdana"/>
                <a:ea typeface="Verdana"/>
                <a:cs typeface="Verdana"/>
                <a:sym typeface="Verdana"/>
              </a:rPr>
              <a:t>Type of Tools Used by Agile Teams</a:t>
            </a:r>
            <a:endParaRPr lang="en-US" dirty="0"/>
          </a:p>
        </p:txBody>
      </p:sp>
      <p:sp>
        <p:nvSpPr>
          <p:cNvPr id="1310" name="Shape 1310"/>
          <p:cNvSpPr txBox="1">
            <a:spLocks noGrp="1"/>
          </p:cNvSpPr>
          <p:nvPr>
            <p:ph idx="1"/>
          </p:nvPr>
        </p:nvSpPr>
        <p:spPr>
          <a:prstGeom prst="rect">
            <a:avLst/>
          </a:prstGeom>
          <a:noFill/>
          <a:ln>
            <a:noFill/>
          </a:ln>
        </p:spPr>
        <p:txBody>
          <a:bodyPr vert="horz" wrap="square" lIns="50800" tIns="50800" rIns="50800" bIns="50800" numCol="1" anchor="t" anchorCtr="0" compatLnSpc="1">
            <a:prstTxWarp prst="textNoShape">
              <a:avLst/>
            </a:prstTxWarp>
            <a:noAutofit/>
          </a:bodyPr>
          <a:lstStyle/>
          <a:p>
            <a:pPr>
              <a:buClr>
                <a:srgbClr val="CC0000"/>
              </a:buClr>
              <a:buSzPct val="100000"/>
            </a:pPr>
            <a:r>
              <a:rPr lang="en-US" sz="2500" dirty="0">
                <a:solidFill>
                  <a:srgbClr val="000000"/>
                </a:solidFill>
                <a:latin typeface="Verdana"/>
                <a:ea typeface="Verdana"/>
                <a:cs typeface="Verdana"/>
                <a:sym typeface="Verdana"/>
              </a:rPr>
              <a:t>Collaboration Tools</a:t>
            </a:r>
          </a:p>
          <a:p>
            <a:pPr lvl="1">
              <a:spcBef>
                <a:spcPts val="600"/>
              </a:spcBef>
              <a:buClr>
                <a:srgbClr val="CC0000"/>
              </a:buClr>
              <a:buSzPct val="100000"/>
            </a:pPr>
            <a:r>
              <a:rPr lang="en-US" sz="2200" dirty="0">
                <a:solidFill>
                  <a:srgbClr val="000000"/>
                </a:solidFill>
                <a:latin typeface="Verdana"/>
                <a:ea typeface="Verdana"/>
                <a:cs typeface="Verdana"/>
                <a:sym typeface="Verdana"/>
              </a:rPr>
              <a:t>Whiteboards, wiki, NetMeeting</a:t>
            </a:r>
          </a:p>
          <a:p>
            <a:pPr>
              <a:spcBef>
                <a:spcPts val="700"/>
              </a:spcBef>
              <a:buClr>
                <a:srgbClr val="CC0000"/>
              </a:buClr>
              <a:buSzPct val="100000"/>
            </a:pPr>
            <a:r>
              <a:rPr lang="en-US" sz="2500" dirty="0">
                <a:solidFill>
                  <a:srgbClr val="000000"/>
                </a:solidFill>
                <a:latin typeface="Verdana"/>
                <a:ea typeface="Verdana"/>
                <a:cs typeface="Verdana"/>
                <a:sym typeface="Verdana"/>
              </a:rPr>
              <a:t>Communication Tools</a:t>
            </a:r>
          </a:p>
          <a:p>
            <a:pPr lvl="1">
              <a:spcBef>
                <a:spcPts val="600"/>
              </a:spcBef>
              <a:buClr>
                <a:srgbClr val="CC0000"/>
              </a:buClr>
              <a:buSzPct val="100000"/>
            </a:pPr>
            <a:r>
              <a:rPr lang="en-US" sz="2200" dirty="0">
                <a:solidFill>
                  <a:srgbClr val="000000"/>
                </a:solidFill>
                <a:latin typeface="Verdana"/>
                <a:ea typeface="Verdana"/>
                <a:cs typeface="Verdana"/>
                <a:sym typeface="Verdana"/>
              </a:rPr>
              <a:t>Talking, </a:t>
            </a:r>
            <a:r>
              <a:rPr lang="en-US" sz="2200" dirty="0" err="1">
                <a:solidFill>
                  <a:srgbClr val="000000"/>
                </a:solidFill>
                <a:latin typeface="Verdana"/>
                <a:ea typeface="Verdana"/>
                <a:cs typeface="Verdana"/>
                <a:sym typeface="Verdana"/>
              </a:rPr>
              <a:t>eMail</a:t>
            </a:r>
            <a:r>
              <a:rPr lang="en-US" sz="2200" dirty="0">
                <a:solidFill>
                  <a:srgbClr val="000000"/>
                </a:solidFill>
                <a:latin typeface="Verdana"/>
                <a:ea typeface="Verdana"/>
                <a:cs typeface="Verdana"/>
                <a:sym typeface="Verdana"/>
              </a:rPr>
              <a:t>, IM, video conferencing</a:t>
            </a:r>
          </a:p>
          <a:p>
            <a:pPr>
              <a:spcBef>
                <a:spcPts val="700"/>
              </a:spcBef>
              <a:buClr>
                <a:srgbClr val="CC0000"/>
              </a:buClr>
              <a:buSzPct val="100000"/>
            </a:pPr>
            <a:r>
              <a:rPr lang="en-US" sz="2500" dirty="0">
                <a:solidFill>
                  <a:srgbClr val="000000"/>
                </a:solidFill>
                <a:latin typeface="Verdana"/>
                <a:ea typeface="Verdana"/>
                <a:cs typeface="Verdana"/>
                <a:sym typeface="Verdana"/>
              </a:rPr>
              <a:t>Management Tools</a:t>
            </a:r>
          </a:p>
          <a:p>
            <a:pPr lvl="1">
              <a:spcBef>
                <a:spcPts val="600"/>
              </a:spcBef>
              <a:buClr>
                <a:srgbClr val="CC0000"/>
              </a:buClr>
              <a:buSzPct val="100000"/>
            </a:pPr>
            <a:r>
              <a:rPr lang="en-US" sz="2200" dirty="0">
                <a:solidFill>
                  <a:srgbClr val="000000"/>
                </a:solidFill>
                <a:latin typeface="Verdana"/>
                <a:ea typeface="Verdana"/>
                <a:cs typeface="Verdana"/>
                <a:sym typeface="Verdana"/>
              </a:rPr>
              <a:t>Big charts, spreadsheets, tracking tools</a:t>
            </a:r>
          </a:p>
          <a:p>
            <a:pPr>
              <a:spcBef>
                <a:spcPts val="700"/>
              </a:spcBef>
              <a:buClr>
                <a:srgbClr val="CC0000"/>
              </a:buClr>
              <a:buSzPct val="100000"/>
            </a:pPr>
            <a:r>
              <a:rPr lang="en-US" sz="2500" dirty="0">
                <a:solidFill>
                  <a:srgbClr val="000000"/>
                </a:solidFill>
                <a:latin typeface="Verdana"/>
                <a:ea typeface="Verdana"/>
                <a:cs typeface="Verdana"/>
                <a:sym typeface="Verdana"/>
              </a:rPr>
              <a:t>Development Tools</a:t>
            </a:r>
          </a:p>
          <a:p>
            <a:pPr lvl="1">
              <a:spcBef>
                <a:spcPts val="600"/>
              </a:spcBef>
              <a:buClr>
                <a:srgbClr val="CC0000"/>
              </a:buClr>
              <a:buSzPct val="100000"/>
            </a:pPr>
            <a:r>
              <a:rPr lang="en-US" sz="2200" dirty="0">
                <a:solidFill>
                  <a:srgbClr val="000000"/>
                </a:solidFill>
                <a:latin typeface="Verdana"/>
                <a:ea typeface="Verdana"/>
                <a:cs typeface="Verdana"/>
                <a:sym typeface="Verdana"/>
              </a:rPr>
              <a:t>Version control, build (Ant), automated testing (</a:t>
            </a:r>
            <a:r>
              <a:rPr lang="en-US" sz="2200" dirty="0" err="1">
                <a:solidFill>
                  <a:srgbClr val="000000"/>
                </a:solidFill>
                <a:latin typeface="Verdana"/>
                <a:ea typeface="Verdana"/>
                <a:cs typeface="Verdana"/>
                <a:sym typeface="Verdana"/>
              </a:rPr>
              <a:t>xUnit</a:t>
            </a:r>
            <a:r>
              <a:rPr lang="en-US" sz="2200" dirty="0">
                <a:solidFill>
                  <a:srgbClr val="000000"/>
                </a:solidFill>
                <a:latin typeface="Verdana"/>
                <a:ea typeface="Verdana"/>
                <a:cs typeface="Verdana"/>
                <a:sym typeface="Verdana"/>
              </a:rPr>
              <a:t>, Fit), integration (Cruise Control), IDE w/refactoring support (Eclipse, </a:t>
            </a:r>
            <a:r>
              <a:rPr lang="en-US" sz="2200" dirty="0" err="1">
                <a:solidFill>
                  <a:srgbClr val="000000"/>
                </a:solidFill>
                <a:latin typeface="Verdana"/>
                <a:ea typeface="Verdana"/>
                <a:cs typeface="Verdana"/>
                <a:sym typeface="Verdana"/>
              </a:rPr>
              <a:t>RefactorIT</a:t>
            </a:r>
            <a:r>
              <a:rPr lang="en-US" sz="2200" dirty="0">
                <a:solidFill>
                  <a:srgbClr val="000000"/>
                </a:solidFill>
                <a:latin typeface="Verdana"/>
                <a:ea typeface="Verdana"/>
                <a:cs typeface="Verdana"/>
                <a:sym typeface="Verdana"/>
              </a:rPr>
              <a:t>)</a:t>
            </a:r>
          </a:p>
        </p:txBody>
      </p:sp>
    </p:spTree>
    <p:extLst>
      <p:ext uri="{BB962C8B-B14F-4D97-AF65-F5344CB8AC3E}">
        <p14:creationId xmlns:p14="http://schemas.microsoft.com/office/powerpoint/2010/main" val="3091189998"/>
      </p:ext>
    </p:extLst>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Concepts in Agile</a:t>
            </a:r>
          </a:p>
        </p:txBody>
      </p:sp>
    </p:spTree>
    <p:extLst>
      <p:ext uri="{BB962C8B-B14F-4D97-AF65-F5344CB8AC3E}">
        <p14:creationId xmlns:p14="http://schemas.microsoft.com/office/powerpoint/2010/main" val="3851949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762000" y="1227139"/>
            <a:ext cx="9396413" cy="4786203"/>
          </a:xfrm>
        </p:spPr>
        <p:txBody>
          <a:bodyPr/>
          <a:lstStyle/>
          <a:p>
            <a:r>
              <a:rPr lang="en-IN" dirty="0">
                <a:latin typeface="Calibri" panose="020F0502020204030204" pitchFamily="34" charset="0"/>
              </a:rPr>
              <a:t>Build complete product, all the time</a:t>
            </a:r>
          </a:p>
          <a:p>
            <a:r>
              <a:rPr lang="en-IN" dirty="0" smtClean="0">
                <a:latin typeface="Calibri" panose="020F0502020204030204" pitchFamily="34" charset="0"/>
              </a:rPr>
              <a:t>One </a:t>
            </a:r>
            <a:r>
              <a:rPr lang="en-IN" dirty="0">
                <a:latin typeface="Calibri" panose="020F0502020204030204" pitchFamily="34" charset="0"/>
              </a:rPr>
              <a:t>button should produce needed documentation</a:t>
            </a:r>
            <a:r>
              <a:rPr lang="en-IN" dirty="0" smtClean="0">
                <a:latin typeface="Calibri" panose="020F0502020204030204" pitchFamily="34" charset="0"/>
              </a:rPr>
              <a:t>, build </a:t>
            </a:r>
            <a:r>
              <a:rPr lang="en-IN" dirty="0">
                <a:latin typeface="Calibri" panose="020F0502020204030204" pitchFamily="34" charset="0"/>
              </a:rPr>
              <a:t>the product executables, create </a:t>
            </a:r>
            <a:r>
              <a:rPr lang="en-IN" dirty="0" smtClean="0">
                <a:latin typeface="Calibri" panose="020F0502020204030204" pitchFamily="34" charset="0"/>
              </a:rPr>
              <a:t>installation materials</a:t>
            </a:r>
            <a:r>
              <a:rPr lang="en-IN" dirty="0">
                <a:latin typeface="Calibri" panose="020F0502020204030204" pitchFamily="34" charset="0"/>
              </a:rPr>
              <a:t>, produce test results and </a:t>
            </a:r>
            <a:r>
              <a:rPr lang="en-IN" dirty="0" smtClean="0">
                <a:latin typeface="Calibri" panose="020F0502020204030204" pitchFamily="34" charset="0"/>
              </a:rPr>
              <a:t>tested </a:t>
            </a:r>
            <a:r>
              <a:rPr lang="en-US" dirty="0" smtClean="0">
                <a:latin typeface="Calibri" panose="020F0502020204030204" pitchFamily="34" charset="0"/>
              </a:rPr>
              <a:t>components</a:t>
            </a:r>
            <a:endParaRPr lang="en-US" dirty="0">
              <a:latin typeface="Calibri" panose="020F0502020204030204" pitchFamily="34" charset="0"/>
            </a:endParaRPr>
          </a:p>
          <a:p>
            <a:r>
              <a:rPr lang="en-IN" dirty="0" smtClean="0">
                <a:latin typeface="Calibri" panose="020F0502020204030204" pitchFamily="34" charset="0"/>
              </a:rPr>
              <a:t>Build </a:t>
            </a:r>
            <a:r>
              <a:rPr lang="en-IN" dirty="0">
                <a:latin typeface="Calibri" panose="020F0502020204030204" pitchFamily="34" charset="0"/>
              </a:rPr>
              <a:t>should also work from command line</a:t>
            </a:r>
          </a:p>
          <a:p>
            <a:r>
              <a:rPr lang="en-IN" dirty="0" smtClean="0">
                <a:latin typeface="Calibri" panose="020F0502020204030204" pitchFamily="34" charset="0"/>
              </a:rPr>
              <a:t>Everyone </a:t>
            </a:r>
            <a:r>
              <a:rPr lang="en-IN" dirty="0">
                <a:latin typeface="Calibri" panose="020F0502020204030204" pitchFamily="34" charset="0"/>
              </a:rPr>
              <a:t>in team should use the same build process</a:t>
            </a:r>
            <a:endParaRPr lang="en-US" dirty="0"/>
          </a:p>
          <a:p>
            <a:endParaRPr lang="en-US" dirty="0"/>
          </a:p>
        </p:txBody>
      </p:sp>
      <p:sp>
        <p:nvSpPr>
          <p:cNvPr id="5" name="Title 4"/>
          <p:cNvSpPr>
            <a:spLocks noGrp="1"/>
          </p:cNvSpPr>
          <p:nvPr>
            <p:ph type="title"/>
          </p:nvPr>
        </p:nvSpPr>
        <p:spPr/>
        <p:txBody>
          <a:bodyPr/>
          <a:lstStyle/>
          <a:p>
            <a:r>
              <a:rPr lang="en-US" dirty="0" smtClean="0"/>
              <a:t>Agile Product Build</a:t>
            </a:r>
            <a:endParaRPr lang="en-US" dirty="0"/>
          </a:p>
        </p:txBody>
      </p:sp>
    </p:spTree>
    <p:extLst>
      <p:ext uri="{BB962C8B-B14F-4D97-AF65-F5344CB8AC3E}">
        <p14:creationId xmlns:p14="http://schemas.microsoft.com/office/powerpoint/2010/main" val="26565486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buFont typeface="Arial" charset="0"/>
              <a:buChar char="•"/>
              <a:defRPr/>
            </a:pPr>
            <a:r>
              <a:rPr lang="en-US" dirty="0" smtClean="0"/>
              <a:t>Maximize stakeholder investment. Produce document only when </a:t>
            </a:r>
          </a:p>
          <a:p>
            <a:pPr lvl="1">
              <a:buFont typeface="Arial" charset="0"/>
              <a:buChar char="–"/>
              <a:defRPr/>
            </a:pPr>
            <a:r>
              <a:rPr lang="en-US" dirty="0" smtClean="0"/>
              <a:t>It is needed by a stakeholder</a:t>
            </a:r>
          </a:p>
          <a:p>
            <a:pPr lvl="1">
              <a:buFont typeface="Arial" charset="0"/>
              <a:buChar char="–"/>
              <a:defRPr/>
            </a:pPr>
            <a:r>
              <a:rPr lang="en-US" dirty="0" smtClean="0"/>
              <a:t>Needed to define contract model</a:t>
            </a:r>
          </a:p>
          <a:p>
            <a:pPr lvl="1">
              <a:buFont typeface="Arial" charset="0"/>
              <a:buChar char="–"/>
              <a:defRPr/>
            </a:pPr>
            <a:r>
              <a:rPr lang="en-US" dirty="0" smtClean="0"/>
              <a:t>You need to think something in many iterations involving multiple groups</a:t>
            </a:r>
          </a:p>
          <a:p>
            <a:pPr lvl="1">
              <a:buFont typeface="Arial" charset="0"/>
              <a:buChar char="–"/>
              <a:defRPr/>
            </a:pPr>
            <a:r>
              <a:rPr lang="en-US" dirty="0" smtClean="0"/>
              <a:t>It is needed for external communication</a:t>
            </a:r>
          </a:p>
          <a:p>
            <a:pPr>
              <a:buFont typeface="Arial" charset="0"/>
              <a:buChar char="•"/>
              <a:defRPr/>
            </a:pPr>
            <a:r>
              <a:rPr lang="en-US" dirty="0" smtClean="0"/>
              <a:t>Document only those things which are least likely to change</a:t>
            </a:r>
          </a:p>
          <a:p>
            <a:pPr>
              <a:buFont typeface="Arial" charset="0"/>
              <a:buChar char="•"/>
              <a:defRPr/>
            </a:pPr>
            <a:r>
              <a:rPr lang="en-US" dirty="0" smtClean="0"/>
              <a:t>First identify the specific customer of the document</a:t>
            </a:r>
          </a:p>
          <a:p>
            <a:pPr>
              <a:buFont typeface="Arial" charset="0"/>
              <a:buChar char="•"/>
              <a:defRPr/>
            </a:pPr>
            <a:r>
              <a:rPr lang="en-US" dirty="0" smtClean="0"/>
              <a:t>The document facilitates in estimating</a:t>
            </a:r>
          </a:p>
          <a:p>
            <a:pPr>
              <a:buFont typeface="Arial" charset="0"/>
              <a:buChar char="•"/>
              <a:defRPr/>
            </a:pPr>
            <a:r>
              <a:rPr lang="en-US" dirty="0" smtClean="0"/>
              <a:t>Sufficiently index, details, accurate and consistent</a:t>
            </a:r>
          </a:p>
        </p:txBody>
      </p:sp>
      <p:sp>
        <p:nvSpPr>
          <p:cNvPr id="2" name="Title 1"/>
          <p:cNvSpPr>
            <a:spLocks noGrp="1"/>
          </p:cNvSpPr>
          <p:nvPr>
            <p:ph type="title"/>
          </p:nvPr>
        </p:nvSpPr>
        <p:spPr/>
        <p:txBody>
          <a:bodyPr>
            <a:normAutofit/>
          </a:bodyPr>
          <a:lstStyle/>
          <a:p>
            <a:pPr>
              <a:defRPr/>
            </a:pPr>
            <a:r>
              <a:rPr smtClean="0"/>
              <a:t>Agile Documentation</a:t>
            </a:r>
            <a:endParaRPr/>
          </a:p>
        </p:txBody>
      </p:sp>
      <p:sp>
        <p:nvSpPr>
          <p:cNvPr id="238597" name="Slide Number Placeholder 6"/>
          <p:cNvSpPr>
            <a:spLocks noGrp="1"/>
          </p:cNvSpPr>
          <p:nvPr>
            <p:ph type="sldNum" sz="quarter" idx="4294967295"/>
          </p:nvPr>
        </p:nvSpPr>
        <p:spPr bwMode="auto">
          <a:xfrm>
            <a:off x="10058400" y="6492876"/>
            <a:ext cx="609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22E330-ECA8-458E-B349-9B104194F4F0}" type="slidenum">
              <a:rPr lang="en-US" altLang="en-US" smtClean="0"/>
              <a:pPr/>
              <a:t>99</a:t>
            </a:fld>
            <a:endParaRPr lang="en-US" altLang="en-US" smtClean="0"/>
          </a:p>
        </p:txBody>
      </p:sp>
    </p:spTree>
    <p:extLst>
      <p:ext uri="{BB962C8B-B14F-4D97-AF65-F5344CB8AC3E}">
        <p14:creationId xmlns:p14="http://schemas.microsoft.com/office/powerpoint/2010/main" val="373595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11391</TotalTime>
  <Words>4904</Words>
  <Application>Microsoft Office PowerPoint</Application>
  <PresentationFormat>Widescreen</PresentationFormat>
  <Paragraphs>910</Paragraphs>
  <Slides>122</Slides>
  <Notes>122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122</vt:i4>
      </vt:variant>
    </vt:vector>
  </HeadingPairs>
  <TitlesOfParts>
    <vt:vector size="133" baseType="lpstr">
      <vt:lpstr>Arial Unicode MS</vt:lpstr>
      <vt:lpstr>Arial</vt:lpstr>
      <vt:lpstr>Calibri</vt:lpstr>
      <vt:lpstr>Helvetica Neue</vt:lpstr>
      <vt:lpstr>Kabel Bk BT</vt:lpstr>
      <vt:lpstr>Matura MT Script Capitals</vt:lpstr>
      <vt:lpstr>Noto Symbol</vt:lpstr>
      <vt:lpstr>Times New Roman</vt:lpstr>
      <vt:lpstr>Verdana</vt:lpstr>
      <vt:lpstr>Wingdings</vt:lpstr>
      <vt:lpstr>1_Office Theme</vt:lpstr>
      <vt:lpstr>Agile Project Planning and  Execution Using Scrum</vt:lpstr>
      <vt:lpstr>Faculty &amp; Participants An Introduction  Name, Role, Experience, Current Challenge, Hobby</vt:lpstr>
      <vt:lpstr>To get the best results...</vt:lpstr>
      <vt:lpstr>Why are you attending?</vt:lpstr>
      <vt:lpstr>PowerPoint Presentation</vt:lpstr>
      <vt:lpstr>Overall Plan of This Training</vt:lpstr>
      <vt:lpstr>Why this?</vt:lpstr>
      <vt:lpstr>Process Success with Agile Methods</vt:lpstr>
      <vt:lpstr>Value of Delivered and non-used Features</vt:lpstr>
      <vt:lpstr>Cultural aspects of predictive styles </vt:lpstr>
      <vt:lpstr>Empirical Process</vt:lpstr>
      <vt:lpstr>Adaptive Methods</vt:lpstr>
      <vt:lpstr>When to go agile? Exploration factor</vt:lpstr>
      <vt:lpstr>Agile Framework at a Glance</vt:lpstr>
      <vt:lpstr>Agile History</vt:lpstr>
      <vt:lpstr>Scrum origins</vt:lpstr>
      <vt:lpstr>PowerPoint Presentation</vt:lpstr>
      <vt:lpstr>Manifesto for Agile Software Development </vt:lpstr>
      <vt:lpstr>The 12 agile principles </vt:lpstr>
      <vt:lpstr>The 12 agile principles </vt:lpstr>
      <vt:lpstr>The 12 agile principles </vt:lpstr>
      <vt:lpstr>SCRUM Values </vt:lpstr>
      <vt:lpstr>SCRUM Values </vt:lpstr>
      <vt:lpstr>PowerPoint Presentation</vt:lpstr>
      <vt:lpstr>Scrum is..</vt:lpstr>
      <vt:lpstr>Methodology Vs Framework </vt:lpstr>
      <vt:lpstr>Command &amp; Control Systems (Exercise)</vt:lpstr>
      <vt:lpstr>Characteristics of Agile Team</vt:lpstr>
      <vt:lpstr>Sprint</vt:lpstr>
      <vt:lpstr>Product Backlog</vt:lpstr>
      <vt:lpstr>What is a product backlog?</vt:lpstr>
      <vt:lpstr>Product backlog</vt:lpstr>
      <vt:lpstr>Visualize Your Product Backlog</vt:lpstr>
      <vt:lpstr>One product owner – 1 Product Backlog</vt:lpstr>
      <vt:lpstr>One product owner – 2 Product Backlogs</vt:lpstr>
      <vt:lpstr>Multiple product owners, one backlog</vt:lpstr>
      <vt:lpstr>User Story</vt:lpstr>
      <vt:lpstr>User story </vt:lpstr>
      <vt:lpstr>3C of User story </vt:lpstr>
      <vt:lpstr>Types of User Stories</vt:lpstr>
      <vt:lpstr>Theme, Epic, Feature, Story, Task</vt:lpstr>
      <vt:lpstr>I.N.V.E.S.T Model of User Story </vt:lpstr>
      <vt:lpstr>Techniques to Identify User Stories</vt:lpstr>
      <vt:lpstr>Exercise (User Story)</vt:lpstr>
      <vt:lpstr>Estimation</vt:lpstr>
      <vt:lpstr>The Estimation Scale </vt:lpstr>
      <vt:lpstr>Most Common Techniques </vt:lpstr>
      <vt:lpstr>Output of Estimation Workshop</vt:lpstr>
      <vt:lpstr>Story points to schedule </vt:lpstr>
      <vt:lpstr>Exercise - Estimation</vt:lpstr>
      <vt:lpstr>Exercise - Estimation</vt:lpstr>
      <vt:lpstr>Release Planning</vt:lpstr>
      <vt:lpstr>Release Sprint</vt:lpstr>
      <vt:lpstr>Sprint Planning</vt:lpstr>
      <vt:lpstr>Sprint Planning</vt:lpstr>
      <vt:lpstr>Output of sprint planning meeting </vt:lpstr>
      <vt:lpstr>Scrum Board</vt:lpstr>
      <vt:lpstr>Non programming tasks in Sprint</vt:lpstr>
      <vt:lpstr>Scrum Roles</vt:lpstr>
      <vt:lpstr>Product owner</vt:lpstr>
      <vt:lpstr>Scrum Master </vt:lpstr>
      <vt:lpstr>Scrum Teams </vt:lpstr>
      <vt:lpstr>Team Strategies</vt:lpstr>
      <vt:lpstr>Team Strategies</vt:lpstr>
      <vt:lpstr>Team Strategies</vt:lpstr>
      <vt:lpstr>Introspection </vt:lpstr>
      <vt:lpstr>Introspection</vt:lpstr>
      <vt:lpstr>Daily Standup</vt:lpstr>
      <vt:lpstr>Daily Standup</vt:lpstr>
      <vt:lpstr>3 Questions of Daily Scrum</vt:lpstr>
      <vt:lpstr>During the scrum meeting ….</vt:lpstr>
      <vt:lpstr>Questions about Scrum meetings?</vt:lpstr>
      <vt:lpstr>Agile Team Space</vt:lpstr>
      <vt:lpstr>Agile Team Space</vt:lpstr>
      <vt:lpstr>Scrum Meeting Room</vt:lpstr>
      <vt:lpstr>Introspection </vt:lpstr>
      <vt:lpstr>Exercise</vt:lpstr>
      <vt:lpstr>Sprint reviews</vt:lpstr>
      <vt:lpstr>Product Demo</vt:lpstr>
      <vt:lpstr>Sprint retrospectives </vt:lpstr>
      <vt:lpstr>Exercise</vt:lpstr>
      <vt:lpstr>Useful Metrics </vt:lpstr>
      <vt:lpstr>Sprint Burn down Chart</vt:lpstr>
      <vt:lpstr>Sprint Burnup Chart</vt:lpstr>
      <vt:lpstr>Velocity Chart</vt:lpstr>
      <vt:lpstr>Release Burnup Chart</vt:lpstr>
      <vt:lpstr>Product Release Burndown</vt:lpstr>
      <vt:lpstr>Enhanced Burndown (Converging)</vt:lpstr>
      <vt:lpstr>Enhanced Burndown (Non-converging)</vt:lpstr>
      <vt:lpstr>Value Burndown/Up Chart</vt:lpstr>
      <vt:lpstr>Product Status</vt:lpstr>
      <vt:lpstr>Running Tested Features</vt:lpstr>
      <vt:lpstr>Risk Burn-down Graph</vt:lpstr>
      <vt:lpstr>Tools for Agile Project Management</vt:lpstr>
      <vt:lpstr>Tool Support for Scrum</vt:lpstr>
      <vt:lpstr>Type of Tools Used by Agile Teams</vt:lpstr>
      <vt:lpstr>Important Concepts in Agile</vt:lpstr>
      <vt:lpstr>Agile Product Build</vt:lpstr>
      <vt:lpstr>Agile Documentation</vt:lpstr>
      <vt:lpstr>Agile Testing</vt:lpstr>
      <vt:lpstr>Refactoring</vt:lpstr>
      <vt:lpstr>When does Agile Methodologies Works Best?</vt:lpstr>
      <vt:lpstr>Agile Health Checkup</vt:lpstr>
      <vt:lpstr>Technical Debt</vt:lpstr>
      <vt:lpstr>Travel Light</vt:lpstr>
      <vt:lpstr>Osmotic Communication</vt:lpstr>
      <vt:lpstr>Information Radiator</vt:lpstr>
      <vt:lpstr>Time-boxing</vt:lpstr>
      <vt:lpstr>Definition of Done (DoD)</vt:lpstr>
      <vt:lpstr>Definition of Done (DoD)</vt:lpstr>
      <vt:lpstr>Definition of Done (DoD)</vt:lpstr>
      <vt:lpstr>Definition of Done (DoD)</vt:lpstr>
      <vt:lpstr>Scaling Scrum </vt:lpstr>
      <vt:lpstr>SCRUM of SCRUMS </vt:lpstr>
      <vt:lpstr>Scrum of Scrums</vt:lpstr>
      <vt:lpstr>Scrum Smells When....</vt:lpstr>
      <vt:lpstr>Scrum Smells ! </vt:lpstr>
      <vt:lpstr>Scrum Smells ! </vt:lpstr>
      <vt:lpstr>Scrum Smells ! </vt:lpstr>
      <vt:lpstr>Agile Agreement</vt:lpstr>
      <vt:lpstr>Agile Agreement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597</cp:revision>
  <cp:lastPrinted>2013-12-06T18:10:51Z</cp:lastPrinted>
  <dcterms:created xsi:type="dcterms:W3CDTF">2010-10-14T06:04:22Z</dcterms:created>
  <dcterms:modified xsi:type="dcterms:W3CDTF">2015-08-20T03:48:28Z</dcterms:modified>
</cp:coreProperties>
</file>